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62" r:id="rId3"/>
    <p:sldId id="257" r:id="rId4"/>
    <p:sldId id="292" r:id="rId5"/>
    <p:sldId id="293" r:id="rId6"/>
    <p:sldId id="284" r:id="rId7"/>
    <p:sldId id="339" r:id="rId8"/>
    <p:sldId id="340" r:id="rId9"/>
    <p:sldId id="341" r:id="rId10"/>
    <p:sldId id="342" r:id="rId11"/>
    <p:sldId id="343" r:id="rId12"/>
    <p:sldId id="344" r:id="rId13"/>
    <p:sldId id="345" r:id="rId14"/>
    <p:sldId id="346" r:id="rId15"/>
    <p:sldId id="347" r:id="rId16"/>
    <p:sldId id="285" r:id="rId17"/>
    <p:sldId id="296" r:id="rId18"/>
    <p:sldId id="297" r:id="rId19"/>
    <p:sldId id="298" r:id="rId20"/>
    <p:sldId id="299" r:id="rId21"/>
    <p:sldId id="300" r:id="rId22"/>
    <p:sldId id="301" r:id="rId23"/>
    <p:sldId id="302" r:id="rId24"/>
    <p:sldId id="326" r:id="rId25"/>
    <p:sldId id="328" r:id="rId26"/>
    <p:sldId id="338" r:id="rId27"/>
    <p:sldId id="329" r:id="rId28"/>
    <p:sldId id="330" r:id="rId29"/>
    <p:sldId id="331" r:id="rId30"/>
    <p:sldId id="332" r:id="rId31"/>
    <p:sldId id="333" r:id="rId32"/>
    <p:sldId id="334" r:id="rId33"/>
    <p:sldId id="335" r:id="rId34"/>
    <p:sldId id="336" r:id="rId35"/>
    <p:sldId id="337" r:id="rId36"/>
    <p:sldId id="286" r:id="rId37"/>
    <p:sldId id="294" r:id="rId38"/>
    <p:sldId id="291" r:id="rId39"/>
    <p:sldId id="324" r:id="rId40"/>
    <p:sldId id="287" r:id="rId41"/>
    <p:sldId id="306" r:id="rId42"/>
    <p:sldId id="307" r:id="rId43"/>
    <p:sldId id="308" r:id="rId44"/>
    <p:sldId id="309" r:id="rId45"/>
    <p:sldId id="310" r:id="rId46"/>
    <p:sldId id="311" r:id="rId47"/>
    <p:sldId id="312" r:id="rId48"/>
    <p:sldId id="313" r:id="rId49"/>
    <p:sldId id="314" r:id="rId50"/>
    <p:sldId id="288" r:id="rId51"/>
    <p:sldId id="264" r:id="rId52"/>
    <p:sldId id="265" r:id="rId53"/>
    <p:sldId id="266" r:id="rId54"/>
    <p:sldId id="267" r:id="rId55"/>
    <p:sldId id="268" r:id="rId56"/>
    <p:sldId id="269" r:id="rId57"/>
    <p:sldId id="270" r:id="rId58"/>
    <p:sldId id="271" r:id="rId59"/>
    <p:sldId id="289" r:id="rId60"/>
    <p:sldId id="261" r:id="rId6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1"/>
    <p:restoredTop sz="94630"/>
  </p:normalViewPr>
  <p:slideViewPr>
    <p:cSldViewPr>
      <p:cViewPr varScale="1">
        <p:scale>
          <a:sx n="120" d="100"/>
          <a:sy n="120" d="100"/>
        </p:scale>
        <p:origin x="200" y="67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a302e9c1ceed1dcf/My%20Business/DigitalMediaIndustry/DigitalEntertainment/DEG%20numbers%20tabulated%20-%20Editable.xlsx" TargetMode="External"/><Relationship Id="rId4"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a302e9c1ceed1dcf/My%20Business/DigitalMediaIndustry/DigitalEntertainment/DEG%20numbers%20tabulated%20-%20Editable.xlsx" TargetMode="External"/><Relationship Id="rId4" Type="http://schemas.openxmlformats.org/officeDocument/2006/relationships/chartUserShapes" Target="../drawings/drawing2.xml"/><Relationship Id="rId1" Type="http://schemas.microsoft.com/office/2011/relationships/chartStyle" Target="style2.xml"/><Relationship Id="rId2" Type="http://schemas.microsoft.com/office/2011/relationships/chartColorStyle" Target="colors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a302e9c1ceed1dcf/My%20Business/Akamai/2016/OTT%20Survey/DTC%20question%20graphs.xlsx" TargetMode="External"/><Relationship Id="rId4" Type="http://schemas.openxmlformats.org/officeDocument/2006/relationships/chartUserShapes" Target="../drawings/drawing3.xml"/><Relationship Id="rId1" Type="http://schemas.microsoft.com/office/2011/relationships/chartStyle" Target="style3.xml"/><Relationship Id="rId2" Type="http://schemas.microsoft.com/office/2011/relationships/chartColorStyle" Target="colors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a302e9c1ceed1dcf/My%20Business/Akamai/2016/OTT%20Survey/DTC%20question%20graphs.xlsx" TargetMode="External"/><Relationship Id="rId4" Type="http://schemas.openxmlformats.org/officeDocument/2006/relationships/chartUserShapes" Target="../drawings/drawing4.xml"/><Relationship Id="rId1" Type="http://schemas.microsoft.com/office/2011/relationships/chartStyle" Target="style4.xml"/><Relationship Id="rId2" Type="http://schemas.microsoft.com/office/2011/relationships/chartColorStyle" Target="colors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all" baseline="0">
                <a:solidFill>
                  <a:schemeClr val="tx1">
                    <a:lumMod val="65000"/>
                    <a:lumOff val="35000"/>
                  </a:schemeClr>
                </a:solidFill>
                <a:latin typeface="+mn-lt"/>
                <a:ea typeface="+mn-ea"/>
                <a:cs typeface="+mn-cs"/>
              </a:defRPr>
            </a:pPr>
            <a:r>
              <a:rPr lang="en-US" sz="1100"/>
              <a:t>Where the Entertainment Spending Goes: 2013</a:t>
            </a:r>
          </a:p>
        </c:rich>
      </c:tx>
      <c:layout>
        <c:manualLayout>
          <c:xMode val="edge"/>
          <c:yMode val="edge"/>
          <c:x val="0.146628202954019"/>
          <c:y val="0.0326440216870701"/>
        </c:manualLayout>
      </c:layout>
      <c:overlay val="0"/>
      <c:spPr>
        <a:noFill/>
        <a:ln>
          <a:noFill/>
        </a:ln>
        <a:effectLst/>
      </c:spPr>
      <c:txPr>
        <a:bodyPr rot="0" spcFirstLastPara="1" vertOverflow="ellipsis" vert="horz" wrap="square" anchor="ctr" anchorCtr="1"/>
        <a:lstStyle/>
        <a:p>
          <a:pPr>
            <a:defRPr sz="11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26461723534558"/>
          <c:y val="0.252575094779819"/>
          <c:w val="0.38874321959755"/>
          <c:h val="0.647905365995917"/>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2CFD-415B-8EE7-43D68435B600}"/>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2CFD-415B-8EE7-43D68435B600}"/>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2CFD-415B-8EE7-43D68435B600}"/>
              </c:ext>
            </c:extLst>
          </c:dPt>
          <c:dPt>
            <c:idx val="3"/>
            <c:bubble3D val="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2CFD-415B-8EE7-43D68435B600}"/>
              </c:ext>
            </c:extLst>
          </c:dPt>
          <c:dPt>
            <c:idx val="4"/>
            <c:bubble3D val="0"/>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2CFD-415B-8EE7-43D68435B600}"/>
              </c:ext>
            </c:extLst>
          </c:dPt>
          <c:dPt>
            <c:idx val="5"/>
            <c:bubble3D val="0"/>
            <c:spPr>
              <a:solidFill>
                <a:schemeClr val="accent6"/>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2CFD-415B-8EE7-43D68435B600}"/>
              </c:ext>
            </c:extLst>
          </c:dPt>
          <c:dLbls>
            <c:dLbl>
              <c:idx val="0"/>
              <c:spPr>
                <a:noFill/>
                <a:ln>
                  <a:noFill/>
                </a:ln>
                <a:effectLst/>
              </c:spPr>
              <c:txPr>
                <a:bodyPr rot="0" spcFirstLastPara="1" vertOverflow="ellipsis" vert="horz" wrap="square" anchor="ctr" anchorCtr="1"/>
                <a:lstStyle/>
                <a:p>
                  <a:pPr>
                    <a:defRPr sz="12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dLbl>
            <c:dLbl>
              <c:idx val="1"/>
              <c:layout>
                <c:manualLayout>
                  <c:x val="0.230018903687817"/>
                  <c:y val="-0.0308570129020993"/>
                </c:manualLayout>
              </c:layout>
              <c:spPr>
                <a:noFill/>
                <a:ln>
                  <a:noFill/>
                </a:ln>
                <a:effectLst/>
              </c:spPr>
              <c:txPr>
                <a:bodyPr rot="0" spcFirstLastPara="1" vertOverflow="ellipsis" vert="horz" wrap="square" anchor="ctr" anchorCtr="1"/>
                <a:lstStyle/>
                <a:p>
                  <a:pPr>
                    <a:defRPr sz="12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2CFD-415B-8EE7-43D68435B600}"/>
                </c:ext>
                <c:ext xmlns:c15="http://schemas.microsoft.com/office/drawing/2012/chart" uri="{CE6537A1-D6FC-4f65-9D91-7224C49458BB}">
                  <c15:layout/>
                </c:ext>
              </c:extLst>
            </c:dLbl>
            <c:dLbl>
              <c:idx val="2"/>
              <c:layout>
                <c:manualLayout>
                  <c:x val="0.0445953942421488"/>
                  <c:y val="-0.00515776405612868"/>
                </c:manualLayout>
              </c:layout>
              <c:spPr>
                <a:noFill/>
                <a:ln>
                  <a:noFill/>
                </a:ln>
                <a:effectLst/>
              </c:spPr>
              <c:txPr>
                <a:bodyPr rot="0" spcFirstLastPara="1" vertOverflow="ellipsis" vert="horz" wrap="square" anchor="ctr" anchorCtr="1"/>
                <a:lstStyle/>
                <a:p>
                  <a:pPr>
                    <a:defRPr sz="12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2CFD-415B-8EE7-43D68435B600}"/>
                </c:ext>
                <c:ext xmlns:c15="http://schemas.microsoft.com/office/drawing/2012/chart" uri="{CE6537A1-D6FC-4f65-9D91-7224C49458BB}">
                  <c15:layout>
                    <c:manualLayout>
                      <c:w val="0.382666727693176"/>
                      <c:h val="0.279902512084462"/>
                    </c:manualLayout>
                  </c15:layout>
                </c:ext>
              </c:extLst>
            </c:dLbl>
            <c:dLbl>
              <c:idx val="3"/>
              <c:layout>
                <c:manualLayout>
                  <c:x val="-0.0907284991135415"/>
                  <c:y val="-0.151289559793653"/>
                </c:manualLayout>
              </c:layout>
              <c:spPr>
                <a:noFill/>
                <a:ln>
                  <a:noFill/>
                </a:ln>
                <a:effectLst/>
              </c:spPr>
              <c:txPr>
                <a:bodyPr rot="0" spcFirstLastPara="1" vertOverflow="ellipsis" vert="horz" wrap="square" anchor="ctr" anchorCtr="1"/>
                <a:lstStyle/>
                <a:p>
                  <a:pPr>
                    <a:defRPr sz="12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2CFD-415B-8EE7-43D68435B600}"/>
                </c:ext>
                <c:ext xmlns:c15="http://schemas.microsoft.com/office/drawing/2012/chart" uri="{CE6537A1-D6FC-4f65-9D91-7224C49458BB}">
                  <c15:layout>
                    <c:manualLayout>
                      <c:w val="0.249303462309955"/>
                      <c:h val="0.322865096413079"/>
                    </c:manualLayout>
                  </c15:layout>
                </c:ext>
              </c:extLst>
            </c:dLbl>
            <c:dLbl>
              <c:idx val="4"/>
              <c:spPr>
                <a:noFill/>
                <a:ln>
                  <a:noFill/>
                </a:ln>
                <a:effectLst/>
              </c:spPr>
              <c:txPr>
                <a:bodyPr rot="0" spcFirstLastPara="1" vertOverflow="ellipsis" vert="horz" wrap="square" anchor="ctr" anchorCtr="1"/>
                <a:lstStyle/>
                <a:p>
                  <a:pPr>
                    <a:defRPr sz="12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dLbl>
            <c:dLbl>
              <c:idx val="5"/>
              <c:layout>
                <c:manualLayout>
                  <c:x val="0.0253731335151051"/>
                  <c:y val="0.112758133358241"/>
                </c:manualLayout>
              </c:layout>
              <c:spPr>
                <a:noFill/>
                <a:ln>
                  <a:noFill/>
                </a:ln>
                <a:effectLst/>
              </c:spPr>
              <c:txPr>
                <a:bodyPr rot="0" spcFirstLastPara="1" vertOverflow="ellipsis" vert="horz" wrap="square" anchor="ctr" anchorCtr="1"/>
                <a:lstStyle/>
                <a:p>
                  <a:pPr>
                    <a:defRPr sz="12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2CFD-415B-8EE7-43D68435B600}"/>
                </c:ext>
                <c:ext xmlns:c15="http://schemas.microsoft.com/office/drawing/2012/chart" uri="{CE6537A1-D6FC-4f65-9D91-7224C49458BB}">
                  <c15:layout>
                    <c:manualLayout>
                      <c:w val="0.36498229867972"/>
                      <c:h val="0.27990245249534"/>
                    </c:manualLayout>
                  </c15:layout>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'[DEG numbers tabulated - Editable.xlsx]Annual'!$Q$19:$Q$24</c:f>
              <c:strCache>
                <c:ptCount val="6"/>
                <c:pt idx="0">
                  <c:v>Disk Sales</c:v>
                </c:pt>
                <c:pt idx="1">
                  <c:v>Disk Rental</c:v>
                </c:pt>
                <c:pt idx="2">
                  <c:v>Subscription Disk</c:v>
                </c:pt>
                <c:pt idx="3">
                  <c:v>Digital Sales</c:v>
                </c:pt>
                <c:pt idx="4">
                  <c:v>VOD</c:v>
                </c:pt>
                <c:pt idx="5">
                  <c:v>Subscription Stream</c:v>
                </c:pt>
              </c:strCache>
            </c:strRef>
          </c:cat>
          <c:val>
            <c:numRef>
              <c:f>'[DEG numbers tabulated - Editable.xlsx]Annual'!$S$19:$S$24</c:f>
              <c:numCache>
                <c:formatCode>0.00%</c:formatCode>
                <c:ptCount val="6"/>
                <c:pt idx="0">
                  <c:v>0.428990537512732</c:v>
                </c:pt>
                <c:pt idx="1">
                  <c:v>0.157203903668913</c:v>
                </c:pt>
                <c:pt idx="2">
                  <c:v>0.0559764107841142</c:v>
                </c:pt>
                <c:pt idx="3">
                  <c:v>0.0655855861817576</c:v>
                </c:pt>
                <c:pt idx="4">
                  <c:v>0.116287290355917</c:v>
                </c:pt>
                <c:pt idx="5">
                  <c:v>0.175956271496566</c:v>
                </c:pt>
              </c:numCache>
            </c:numRef>
          </c:val>
          <c:extLst xmlns:c16r2="http://schemas.microsoft.com/office/drawing/2015/06/chart">
            <c:ext xmlns:c16="http://schemas.microsoft.com/office/drawing/2014/chart" uri="{C3380CC4-5D6E-409C-BE32-E72D297353CC}">
              <c16:uniqueId val="{0000000C-2CFD-415B-8EE7-43D68435B600}"/>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sz="12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all" baseline="0">
                <a:solidFill>
                  <a:schemeClr val="tx1">
                    <a:lumMod val="65000"/>
                    <a:lumOff val="35000"/>
                  </a:schemeClr>
                </a:solidFill>
                <a:latin typeface="+mn-lt"/>
                <a:ea typeface="+mn-ea"/>
                <a:cs typeface="+mn-cs"/>
              </a:defRPr>
            </a:pPr>
            <a:r>
              <a:rPr lang="en-US" sz="1100"/>
              <a:t>Where the Entertainment Spending Goes: 2016 </a:t>
            </a:r>
          </a:p>
        </c:rich>
      </c:tx>
      <c:layout>
        <c:manualLayout>
          <c:xMode val="edge"/>
          <c:yMode val="edge"/>
          <c:x val="0.146628202954019"/>
          <c:y val="0.0326440216870701"/>
        </c:manualLayout>
      </c:layout>
      <c:overlay val="0"/>
      <c:spPr>
        <a:noFill/>
        <a:ln>
          <a:noFill/>
        </a:ln>
        <a:effectLst/>
      </c:spPr>
      <c:txPr>
        <a:bodyPr rot="0" spcFirstLastPara="1" vertOverflow="ellipsis" vert="horz" wrap="square" anchor="ctr" anchorCtr="1"/>
        <a:lstStyle/>
        <a:p>
          <a:pPr>
            <a:defRPr sz="11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26461723534558"/>
          <c:y val="0.252575094779819"/>
          <c:w val="0.38874321959755"/>
          <c:h val="0.647905365995917"/>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9668-409D-97B0-8A8E1B5CBAFE}"/>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9668-409D-97B0-8A8E1B5CBAFE}"/>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9668-409D-97B0-8A8E1B5CBAFE}"/>
              </c:ext>
            </c:extLst>
          </c:dPt>
          <c:dPt>
            <c:idx val="3"/>
            <c:bubble3D val="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9668-409D-97B0-8A8E1B5CBAFE}"/>
              </c:ext>
            </c:extLst>
          </c:dPt>
          <c:dPt>
            <c:idx val="4"/>
            <c:bubble3D val="0"/>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9668-409D-97B0-8A8E1B5CBAFE}"/>
              </c:ext>
            </c:extLst>
          </c:dPt>
          <c:dPt>
            <c:idx val="5"/>
            <c:bubble3D val="0"/>
            <c:spPr>
              <a:solidFill>
                <a:schemeClr val="accent6"/>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9668-409D-97B0-8A8E1B5CBAFE}"/>
              </c:ext>
            </c:extLst>
          </c:dPt>
          <c:dLbls>
            <c:dLbl>
              <c:idx val="0"/>
              <c:layout>
                <c:manualLayout>
                  <c:x val="0.0215287963998234"/>
                  <c:y val="0.0068659708428709"/>
                </c:manualLayout>
              </c:layout>
              <c:numFmt formatCode="0%" sourceLinked="0"/>
              <c:spPr>
                <a:noFill/>
                <a:ln>
                  <a:noFill/>
                </a:ln>
                <a:effectLst/>
              </c:spPr>
              <c:txPr>
                <a:bodyPr rot="0" spcFirstLastPara="1" vertOverflow="ellipsis" vert="horz" wrap="square" anchor="ctr" anchorCtr="1"/>
                <a:lstStyle/>
                <a:p>
                  <a:pPr>
                    <a:defRPr sz="12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9668-409D-97B0-8A8E1B5CBAFE}"/>
                </c:ext>
                <c:ext xmlns:c15="http://schemas.microsoft.com/office/drawing/2012/chart" uri="{CE6537A1-D6FC-4f65-9D91-7224C49458BB}">
                  <c15:layout/>
                </c:ext>
              </c:extLst>
            </c:dLbl>
            <c:dLbl>
              <c:idx val="1"/>
              <c:layout>
                <c:manualLayout>
                  <c:x val="0.113795157498039"/>
                  <c:y val="-0.128736848485024"/>
                </c:manualLayout>
              </c:layout>
              <c:numFmt formatCode="0%" sourceLinked="0"/>
              <c:spPr>
                <a:noFill/>
                <a:ln>
                  <a:noFill/>
                </a:ln>
                <a:effectLst/>
              </c:spPr>
              <c:txPr>
                <a:bodyPr rot="0" spcFirstLastPara="1" vertOverflow="ellipsis" vert="horz" wrap="square" anchor="ctr" anchorCtr="1"/>
                <a:lstStyle/>
                <a:p>
                  <a:pPr>
                    <a:defRPr sz="1200" b="1" i="0" u="none" strike="noStrike" kern="1200" spc="0" baseline="0">
                      <a:solidFill>
                        <a:schemeClr val="accent2"/>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9668-409D-97B0-8A8E1B5CBAFE}"/>
                </c:ext>
                <c:ext xmlns:c15="http://schemas.microsoft.com/office/drawing/2012/chart" uri="{CE6537A1-D6FC-4f65-9D91-7224C49458BB}">
                  <c15:layout>
                    <c:manualLayout>
                      <c:w val="0.279547667637037"/>
                      <c:h val="0.191457867267268"/>
                    </c:manualLayout>
                  </c15:layout>
                </c:ext>
              </c:extLst>
            </c:dLbl>
            <c:dLbl>
              <c:idx val="2"/>
              <c:layout>
                <c:manualLayout>
                  <c:x val="0.109950638756241"/>
                  <c:y val="2.70313812694711E-7"/>
                </c:manualLayout>
              </c:layout>
              <c:numFmt formatCode="0%" sourceLinked="0"/>
              <c:spPr>
                <a:noFill/>
                <a:ln>
                  <a:noFill/>
                </a:ln>
                <a:effectLst/>
              </c:spPr>
              <c:txPr>
                <a:bodyPr rot="0" spcFirstLastPara="1" vertOverflow="ellipsis" vert="horz" wrap="square" anchor="ctr" anchorCtr="1"/>
                <a:lstStyle/>
                <a:p>
                  <a:pPr>
                    <a:defRPr sz="1200" b="1" i="0" u="none" strike="noStrike" kern="1200" spc="0" baseline="0">
                      <a:solidFill>
                        <a:schemeClr val="accent3"/>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9668-409D-97B0-8A8E1B5CBAFE}"/>
                </c:ext>
                <c:ext xmlns:c15="http://schemas.microsoft.com/office/drawing/2012/chart" uri="{CE6537A1-D6FC-4f65-9D91-7224C49458BB}">
                  <c15:layout>
                    <c:manualLayout>
                      <c:w val="0.33048228136466"/>
                      <c:h val="0.22177085822473"/>
                    </c:manualLayout>
                  </c15:layout>
                </c:ext>
              </c:extLst>
            </c:dLbl>
            <c:dLbl>
              <c:idx val="3"/>
              <c:layout>
                <c:manualLayout>
                  <c:x val="-0.221439139497156"/>
                  <c:y val="0.0"/>
                </c:manualLayout>
              </c:layout>
              <c:numFmt formatCode="0%" sourceLinked="0"/>
              <c:spPr>
                <a:noFill/>
                <a:ln>
                  <a:noFill/>
                </a:ln>
                <a:effectLst/>
              </c:spPr>
              <c:txPr>
                <a:bodyPr rot="0" spcFirstLastPara="1" vertOverflow="ellipsis" vert="horz" wrap="square" anchor="ctr" anchorCtr="1"/>
                <a:lstStyle/>
                <a:p>
                  <a:pPr>
                    <a:defRPr sz="1200" b="1" i="0" u="none" strike="noStrike" kern="1200" spc="0" baseline="0">
                      <a:solidFill>
                        <a:schemeClr val="accent4"/>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9668-409D-97B0-8A8E1B5CBAFE}"/>
                </c:ext>
                <c:ext xmlns:c15="http://schemas.microsoft.com/office/drawing/2012/chart" uri="{CE6537A1-D6FC-4f65-9D91-7224C49458BB}">
                  <c15:layout>
                    <c:manualLayout>
                      <c:w val="0.308607607535611"/>
                      <c:h val="0.191457622830275"/>
                    </c:manualLayout>
                  </c15:layout>
                </c:ext>
              </c:extLst>
            </c:dLbl>
            <c:dLbl>
              <c:idx val="4"/>
              <c:layout>
                <c:manualLayout>
                  <c:x val="-0.101492897313453"/>
                  <c:y val="-0.180231758984928"/>
                </c:manualLayout>
              </c:layout>
              <c:numFmt formatCode="0%" sourceLinked="0"/>
              <c:spPr>
                <a:noFill/>
                <a:ln>
                  <a:noFill/>
                </a:ln>
                <a:effectLst/>
              </c:spPr>
              <c:txPr>
                <a:bodyPr rot="0" spcFirstLastPara="1" vertOverflow="ellipsis" vert="horz" wrap="square" anchor="ctr" anchorCtr="1"/>
                <a:lstStyle/>
                <a:p>
                  <a:pPr>
                    <a:defRPr sz="1200" b="1" i="0" u="none" strike="noStrike" kern="1200" spc="0" baseline="0">
                      <a:solidFill>
                        <a:schemeClr val="accent5"/>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9668-409D-97B0-8A8E1B5CBAFE}"/>
                </c:ext>
                <c:ext xmlns:c15="http://schemas.microsoft.com/office/drawing/2012/chart" uri="{CE6537A1-D6FC-4f65-9D91-7224C49458BB}">
                  <c15:layout/>
                </c:ext>
              </c:extLst>
            </c:dLbl>
            <c:dLbl>
              <c:idx val="5"/>
              <c:numFmt formatCode="0%" sourceLinked="0"/>
              <c:spPr>
                <a:noFill/>
                <a:ln>
                  <a:noFill/>
                </a:ln>
                <a:effectLst/>
              </c:spPr>
              <c:txPr>
                <a:bodyPr rot="0" spcFirstLastPara="1" vertOverflow="ellipsis" vert="horz" wrap="square" anchor="ctr" anchorCtr="1"/>
                <a:lstStyle/>
                <a:p>
                  <a:pPr>
                    <a:defRPr sz="1200" b="1" i="0" u="none" strike="noStrike" kern="1200" spc="0" baseline="0">
                      <a:solidFill>
                        <a:schemeClr val="accent6"/>
                      </a:solidFill>
                      <a:latin typeface="+mn-lt"/>
                      <a:ea typeface="+mn-ea"/>
                      <a:cs typeface="+mn-cs"/>
                    </a:defRPr>
                  </a:pPr>
                  <a:endParaRPr lang="en-US"/>
                </a:p>
              </c:txPr>
              <c:dLblPos val="outEnd"/>
              <c:showLegendKey val="0"/>
              <c:showVal val="1"/>
              <c:showCatName val="1"/>
              <c:showSerName val="0"/>
              <c:showPercent val="0"/>
              <c:showBubbleSize val="0"/>
            </c:dLbl>
            <c:numFmt formatCode="0%" sourceLinked="0"/>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'[DEG numbers tabulated - Editable.xlsx]Annual'!$Q$19:$Q$24</c:f>
              <c:strCache>
                <c:ptCount val="6"/>
                <c:pt idx="0">
                  <c:v>Disk Sales</c:v>
                </c:pt>
                <c:pt idx="1">
                  <c:v>Disk Rental</c:v>
                </c:pt>
                <c:pt idx="2">
                  <c:v>Subscription Disk</c:v>
                </c:pt>
                <c:pt idx="3">
                  <c:v>Digital Sales</c:v>
                </c:pt>
                <c:pt idx="4">
                  <c:v>VOD</c:v>
                </c:pt>
                <c:pt idx="5">
                  <c:v>Subscription Stream</c:v>
                </c:pt>
              </c:strCache>
            </c:strRef>
          </c:cat>
          <c:val>
            <c:numRef>
              <c:f>'[DEG numbers tabulated - Editable.xlsx]Annual'!$Y$19:$Y$24</c:f>
              <c:numCache>
                <c:formatCode>0.0%</c:formatCode>
                <c:ptCount val="6"/>
                <c:pt idx="0">
                  <c:v>0.300366639021946</c:v>
                </c:pt>
                <c:pt idx="1">
                  <c:v>0.105284262859719</c:v>
                </c:pt>
                <c:pt idx="2">
                  <c:v>0.0299553162111123</c:v>
                </c:pt>
                <c:pt idx="3">
                  <c:v>0.109957241859213</c:v>
                </c:pt>
                <c:pt idx="4">
                  <c:v>0.113611596778041</c:v>
                </c:pt>
                <c:pt idx="5">
                  <c:v>0.340824943269969</c:v>
                </c:pt>
              </c:numCache>
            </c:numRef>
          </c:val>
          <c:extLst xmlns:c16r2="http://schemas.microsoft.com/office/drawing/2015/06/chart">
            <c:ext xmlns:c16="http://schemas.microsoft.com/office/drawing/2014/chart" uri="{C3380CC4-5D6E-409C-BE32-E72D297353CC}">
              <c16:uniqueId val="{0000000C-9668-409D-97B0-8A8E1B5CBAFE}"/>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sz="12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r>
              <a:rPr lang="en-US"/>
              <a:t>OVSP Ultra High Definition Video Library Profile</a:t>
            </a:r>
          </a:p>
        </c:rich>
      </c:tx>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7230519872585"/>
          <c:y val="0.205333333333333"/>
          <c:w val="0.822214054201765"/>
          <c:h val="0.551138716942112"/>
        </c:manualLayout>
      </c:layout>
      <c:barChart>
        <c:barDir val="col"/>
        <c:grouping val="clustered"/>
        <c:varyColors val="0"/>
        <c:ser>
          <c:idx val="0"/>
          <c:order val="0"/>
          <c:tx>
            <c:strRef>
              <c:f>'[DTC question graphs.xlsx]Sheet1'!$A$22</c:f>
              <c:strCache>
                <c:ptCount val="1"/>
                <c:pt idx="0">
                  <c:v>Today</c:v>
                </c:pt>
              </c:strCache>
            </c:strRef>
          </c:tx>
          <c:spPr>
            <a:solidFill>
              <a:schemeClr val="accent1"/>
            </a:solidFill>
            <a:ln>
              <a:noFill/>
            </a:ln>
            <a:effectLst/>
          </c:spPr>
          <c:invertIfNegative val="0"/>
          <c:cat>
            <c:strRef>
              <c:f>'[DTC question graphs.xlsx]Sheet1'!$B$13:$E$13</c:f>
              <c:strCache>
                <c:ptCount val="4"/>
                <c:pt idx="0">
                  <c:v>0-24%</c:v>
                </c:pt>
                <c:pt idx="1">
                  <c:v>25-49%</c:v>
                </c:pt>
                <c:pt idx="2">
                  <c:v>50-74%</c:v>
                </c:pt>
                <c:pt idx="3">
                  <c:v>75-100%</c:v>
                </c:pt>
              </c:strCache>
            </c:strRef>
          </c:cat>
          <c:val>
            <c:numRef>
              <c:f>'[DTC question graphs.xlsx]Sheet1'!$B$22:$E$22</c:f>
              <c:numCache>
                <c:formatCode>0.0%</c:formatCode>
                <c:ptCount val="4"/>
                <c:pt idx="0">
                  <c:v>0.934</c:v>
                </c:pt>
                <c:pt idx="1">
                  <c:v>0.037</c:v>
                </c:pt>
                <c:pt idx="2">
                  <c:v>0.021</c:v>
                </c:pt>
                <c:pt idx="3">
                  <c:v>0.005</c:v>
                </c:pt>
              </c:numCache>
            </c:numRef>
          </c:val>
          <c:extLst xmlns:c16r2="http://schemas.microsoft.com/office/drawing/2015/06/chart">
            <c:ext xmlns:c16="http://schemas.microsoft.com/office/drawing/2014/chart" uri="{C3380CC4-5D6E-409C-BE32-E72D297353CC}">
              <c16:uniqueId val="{00000000-FB36-48B6-891B-749C31A67BEB}"/>
            </c:ext>
          </c:extLst>
        </c:ser>
        <c:ser>
          <c:idx val="1"/>
          <c:order val="1"/>
          <c:tx>
            <c:strRef>
              <c:f>'[DTC question graphs.xlsx]Sheet1'!$A$23</c:f>
              <c:strCache>
                <c:ptCount val="1"/>
                <c:pt idx="0">
                  <c:v>In 1 year</c:v>
                </c:pt>
              </c:strCache>
            </c:strRef>
          </c:tx>
          <c:spPr>
            <a:solidFill>
              <a:schemeClr val="accent2"/>
            </a:solidFill>
            <a:ln>
              <a:noFill/>
            </a:ln>
            <a:effectLst/>
          </c:spPr>
          <c:invertIfNegative val="0"/>
          <c:cat>
            <c:strRef>
              <c:f>'[DTC question graphs.xlsx]Sheet1'!$B$13:$E$13</c:f>
              <c:strCache>
                <c:ptCount val="4"/>
                <c:pt idx="0">
                  <c:v>0-24%</c:v>
                </c:pt>
                <c:pt idx="1">
                  <c:v>25-49%</c:v>
                </c:pt>
                <c:pt idx="2">
                  <c:v>50-74%</c:v>
                </c:pt>
                <c:pt idx="3">
                  <c:v>75-100%</c:v>
                </c:pt>
              </c:strCache>
            </c:strRef>
          </c:cat>
          <c:val>
            <c:numRef>
              <c:f>'[DTC question graphs.xlsx]Sheet1'!$B$23:$E$23</c:f>
              <c:numCache>
                <c:formatCode>0.0%</c:formatCode>
                <c:ptCount val="4"/>
                <c:pt idx="0">
                  <c:v>0.789</c:v>
                </c:pt>
                <c:pt idx="1">
                  <c:v>0.114</c:v>
                </c:pt>
                <c:pt idx="2">
                  <c:v>0.042</c:v>
                </c:pt>
                <c:pt idx="3">
                  <c:v>0.053</c:v>
                </c:pt>
              </c:numCache>
            </c:numRef>
          </c:val>
          <c:extLst xmlns:c16r2="http://schemas.microsoft.com/office/drawing/2015/06/chart">
            <c:ext xmlns:c16="http://schemas.microsoft.com/office/drawing/2014/chart" uri="{C3380CC4-5D6E-409C-BE32-E72D297353CC}">
              <c16:uniqueId val="{00000001-FB36-48B6-891B-749C31A67BEB}"/>
            </c:ext>
          </c:extLst>
        </c:ser>
        <c:dLbls>
          <c:showLegendKey val="0"/>
          <c:showVal val="0"/>
          <c:showCatName val="0"/>
          <c:showSerName val="0"/>
          <c:showPercent val="0"/>
          <c:showBubbleSize val="0"/>
        </c:dLbls>
        <c:gapWidth val="150"/>
        <c:axId val="377142800"/>
        <c:axId val="377105568"/>
      </c:barChart>
      <c:catAx>
        <c:axId val="377142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77105568"/>
        <c:crosses val="autoZero"/>
        <c:auto val="1"/>
        <c:lblAlgn val="ctr"/>
        <c:lblOffset val="100"/>
        <c:noMultiLvlLbl val="0"/>
      </c:catAx>
      <c:valAx>
        <c:axId val="377105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77142800"/>
        <c:crosses val="autoZero"/>
        <c:crossBetween val="between"/>
      </c:valAx>
      <c:spPr>
        <a:noFill/>
        <a:ln>
          <a:noFill/>
        </a:ln>
        <a:effectLst/>
      </c:spPr>
    </c:plotArea>
    <c:legend>
      <c:legendPos val="b"/>
      <c:layout>
        <c:manualLayout>
          <c:xMode val="edge"/>
          <c:yMode val="edge"/>
          <c:x val="0.352244531933508"/>
          <c:y val="0.188888188976378"/>
          <c:w val="0.544899923841762"/>
          <c:h val="0.10000069991251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r>
              <a:rPr lang="en-US"/>
              <a:t>OVSP High Definition Video Library Profile</a:t>
            </a:r>
          </a:p>
        </c:rich>
      </c:tx>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4962237783285"/>
          <c:y val="0.205333333333333"/>
          <c:w val="0.814482094555232"/>
          <c:h val="0.563120676582094"/>
        </c:manualLayout>
      </c:layout>
      <c:barChart>
        <c:barDir val="col"/>
        <c:grouping val="clustered"/>
        <c:varyColors val="0"/>
        <c:ser>
          <c:idx val="0"/>
          <c:order val="0"/>
          <c:tx>
            <c:strRef>
              <c:f>'[DTC question graphs.xlsx]Sheet1'!$A$18</c:f>
              <c:strCache>
                <c:ptCount val="1"/>
                <c:pt idx="0">
                  <c:v>Today</c:v>
                </c:pt>
              </c:strCache>
            </c:strRef>
          </c:tx>
          <c:spPr>
            <a:solidFill>
              <a:schemeClr val="accent1"/>
            </a:solidFill>
            <a:ln>
              <a:noFill/>
            </a:ln>
            <a:effectLst/>
          </c:spPr>
          <c:invertIfNegative val="0"/>
          <c:cat>
            <c:strRef>
              <c:f>'[DTC question graphs.xlsx]Sheet1'!$B$13:$E$13</c:f>
              <c:strCache>
                <c:ptCount val="4"/>
                <c:pt idx="0">
                  <c:v>0-24%</c:v>
                </c:pt>
                <c:pt idx="1">
                  <c:v>25-49%</c:v>
                </c:pt>
                <c:pt idx="2">
                  <c:v>50-74%</c:v>
                </c:pt>
                <c:pt idx="3">
                  <c:v>75-100%</c:v>
                </c:pt>
              </c:strCache>
            </c:strRef>
          </c:cat>
          <c:val>
            <c:numRef>
              <c:f>'[DTC question graphs.xlsx]Sheet1'!$B$18:$E$18</c:f>
              <c:numCache>
                <c:formatCode>0.0%</c:formatCode>
                <c:ptCount val="4"/>
                <c:pt idx="0">
                  <c:v>0.186</c:v>
                </c:pt>
                <c:pt idx="1">
                  <c:v>0.213</c:v>
                </c:pt>
                <c:pt idx="2">
                  <c:v>0.178</c:v>
                </c:pt>
                <c:pt idx="3">
                  <c:v>0.424</c:v>
                </c:pt>
              </c:numCache>
            </c:numRef>
          </c:val>
          <c:extLst xmlns:c16r2="http://schemas.microsoft.com/office/drawing/2015/06/chart">
            <c:ext xmlns:c16="http://schemas.microsoft.com/office/drawing/2014/chart" uri="{C3380CC4-5D6E-409C-BE32-E72D297353CC}">
              <c16:uniqueId val="{00000000-6EED-4FB5-AC80-AED634178BC8}"/>
            </c:ext>
          </c:extLst>
        </c:ser>
        <c:ser>
          <c:idx val="1"/>
          <c:order val="1"/>
          <c:tx>
            <c:strRef>
              <c:f>'[DTC question graphs.xlsx]Sheet1'!$A$19</c:f>
              <c:strCache>
                <c:ptCount val="1"/>
                <c:pt idx="0">
                  <c:v>In 1 year</c:v>
                </c:pt>
              </c:strCache>
            </c:strRef>
          </c:tx>
          <c:spPr>
            <a:solidFill>
              <a:schemeClr val="accent2"/>
            </a:solidFill>
            <a:ln>
              <a:noFill/>
            </a:ln>
            <a:effectLst/>
          </c:spPr>
          <c:invertIfNegative val="0"/>
          <c:cat>
            <c:strRef>
              <c:f>'[DTC question graphs.xlsx]Sheet1'!$B$13:$E$13</c:f>
              <c:strCache>
                <c:ptCount val="4"/>
                <c:pt idx="0">
                  <c:v>0-24%</c:v>
                </c:pt>
                <c:pt idx="1">
                  <c:v>25-49%</c:v>
                </c:pt>
                <c:pt idx="2">
                  <c:v>50-74%</c:v>
                </c:pt>
                <c:pt idx="3">
                  <c:v>75-100%</c:v>
                </c:pt>
              </c:strCache>
            </c:strRef>
          </c:cat>
          <c:val>
            <c:numRef>
              <c:f>'[DTC question graphs.xlsx]Sheet1'!$B$19:$E$19</c:f>
              <c:numCache>
                <c:formatCode>0.0%</c:formatCode>
                <c:ptCount val="4"/>
                <c:pt idx="0">
                  <c:v>0.115</c:v>
                </c:pt>
                <c:pt idx="1">
                  <c:v>0.103</c:v>
                </c:pt>
                <c:pt idx="2">
                  <c:v>0.203</c:v>
                </c:pt>
                <c:pt idx="3">
                  <c:v>0.576</c:v>
                </c:pt>
              </c:numCache>
            </c:numRef>
          </c:val>
          <c:extLst xmlns:c16r2="http://schemas.microsoft.com/office/drawing/2015/06/chart">
            <c:ext xmlns:c16="http://schemas.microsoft.com/office/drawing/2014/chart" uri="{C3380CC4-5D6E-409C-BE32-E72D297353CC}">
              <c16:uniqueId val="{00000001-6EED-4FB5-AC80-AED634178BC8}"/>
            </c:ext>
          </c:extLst>
        </c:ser>
        <c:dLbls>
          <c:showLegendKey val="0"/>
          <c:showVal val="0"/>
          <c:showCatName val="0"/>
          <c:showSerName val="0"/>
          <c:showPercent val="0"/>
          <c:showBubbleSize val="0"/>
        </c:dLbls>
        <c:gapWidth val="150"/>
        <c:axId val="371419392"/>
        <c:axId val="371421712"/>
      </c:barChart>
      <c:catAx>
        <c:axId val="371419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71421712"/>
        <c:crosses val="autoZero"/>
        <c:auto val="1"/>
        <c:lblAlgn val="ctr"/>
        <c:lblOffset val="100"/>
        <c:noMultiLvlLbl val="0"/>
      </c:catAx>
      <c:valAx>
        <c:axId val="371421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71419392"/>
        <c:crosses val="autoZero"/>
        <c:crossBetween val="between"/>
      </c:valAx>
      <c:spPr>
        <a:noFill/>
        <a:ln>
          <a:noFill/>
        </a:ln>
        <a:effectLst/>
      </c:spPr>
    </c:plotArea>
    <c:legend>
      <c:legendPos val="b"/>
      <c:layout>
        <c:manualLayout>
          <c:xMode val="edge"/>
          <c:yMode val="edge"/>
          <c:x val="0.352244531933508"/>
          <c:y val="0.188888188976378"/>
          <c:w val="0.427943287929293"/>
          <c:h val="0.10000069991251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D9ED95-3D80-3846-A445-B28A04A6DA55}"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91FED172-251E-9B40-8C35-991D87A01F26}">
      <dgm:prSet phldrT="[Text]"/>
      <dgm:spPr/>
      <dgm:t>
        <a:bodyPr/>
        <a:lstStyle/>
        <a:p>
          <a:r>
            <a:rPr lang="en-US" dirty="0" smtClean="0"/>
            <a:t> </a:t>
          </a:r>
          <a:endParaRPr lang="en-US" dirty="0"/>
        </a:p>
      </dgm:t>
    </dgm:pt>
    <dgm:pt modelId="{091D295B-8264-4E4C-9BE6-E2A33C4FCAF4}" type="parTrans" cxnId="{C1E62B19-FE06-F64C-91BA-46220A9D0510}">
      <dgm:prSet/>
      <dgm:spPr/>
      <dgm:t>
        <a:bodyPr/>
        <a:lstStyle/>
        <a:p>
          <a:endParaRPr lang="en-US"/>
        </a:p>
      </dgm:t>
    </dgm:pt>
    <dgm:pt modelId="{30FB2979-DF22-1F43-AE27-F3EDA019B4CB}" type="sibTrans" cxnId="{C1E62B19-FE06-F64C-91BA-46220A9D0510}">
      <dgm:prSet/>
      <dgm:spPr/>
      <dgm:t>
        <a:bodyPr/>
        <a:lstStyle/>
        <a:p>
          <a:endParaRPr lang="en-US"/>
        </a:p>
      </dgm:t>
    </dgm:pt>
    <dgm:pt modelId="{836FA546-0911-B04A-85A9-7DD9557AD5C6}">
      <dgm:prSet phldrT="[Text]"/>
      <dgm:spPr/>
      <dgm:t>
        <a:bodyPr/>
        <a:lstStyle/>
        <a:p>
          <a:r>
            <a:rPr lang="en-US" dirty="0" smtClean="0"/>
            <a:t> </a:t>
          </a:r>
          <a:endParaRPr lang="en-US" dirty="0"/>
        </a:p>
      </dgm:t>
    </dgm:pt>
    <dgm:pt modelId="{6B675065-E262-F94C-AF40-F98F85618567}" type="parTrans" cxnId="{AD14F84D-19FF-E94C-B3B4-44A2117B8AB2}">
      <dgm:prSet/>
      <dgm:spPr/>
      <dgm:t>
        <a:bodyPr/>
        <a:lstStyle/>
        <a:p>
          <a:endParaRPr lang="en-US"/>
        </a:p>
      </dgm:t>
    </dgm:pt>
    <dgm:pt modelId="{B9DBE078-8CD6-4F4A-9173-F925C6C4DAF8}" type="sibTrans" cxnId="{AD14F84D-19FF-E94C-B3B4-44A2117B8AB2}">
      <dgm:prSet/>
      <dgm:spPr/>
      <dgm:t>
        <a:bodyPr/>
        <a:lstStyle/>
        <a:p>
          <a:endParaRPr lang="en-US"/>
        </a:p>
      </dgm:t>
    </dgm:pt>
    <dgm:pt modelId="{E280ABA4-90BD-B44C-9747-6965C97F5DC4}">
      <dgm:prSet phldrT="[Text]"/>
      <dgm:spPr/>
      <dgm:t>
        <a:bodyPr/>
        <a:lstStyle/>
        <a:p>
          <a:r>
            <a:rPr lang="en-US" dirty="0" smtClean="0"/>
            <a:t> </a:t>
          </a:r>
          <a:endParaRPr lang="en-US" dirty="0"/>
        </a:p>
      </dgm:t>
    </dgm:pt>
    <dgm:pt modelId="{A3194C3C-0FE2-1E45-A801-6A4B6ACBB334}" type="parTrans" cxnId="{439B871E-EC6C-F544-99DE-C237ED81C9A3}">
      <dgm:prSet/>
      <dgm:spPr/>
      <dgm:t>
        <a:bodyPr/>
        <a:lstStyle/>
        <a:p>
          <a:endParaRPr lang="en-US"/>
        </a:p>
      </dgm:t>
    </dgm:pt>
    <dgm:pt modelId="{9E30FB3E-77E9-754D-8B56-C1D019A7BB0F}" type="sibTrans" cxnId="{439B871E-EC6C-F544-99DE-C237ED81C9A3}">
      <dgm:prSet/>
      <dgm:spPr/>
      <dgm:t>
        <a:bodyPr/>
        <a:lstStyle/>
        <a:p>
          <a:endParaRPr lang="en-US"/>
        </a:p>
      </dgm:t>
    </dgm:pt>
    <dgm:pt modelId="{06D2C4C0-B236-4748-9224-FABB3FEEE7E6}">
      <dgm:prSet phldrT="[Text]"/>
      <dgm:spPr/>
      <dgm:t>
        <a:bodyPr/>
        <a:lstStyle/>
        <a:p>
          <a:r>
            <a:rPr lang="en-US" dirty="0" smtClean="0"/>
            <a:t> </a:t>
          </a:r>
          <a:endParaRPr lang="en-US" dirty="0"/>
        </a:p>
      </dgm:t>
    </dgm:pt>
    <dgm:pt modelId="{1E8DBE41-82EA-D046-B20F-80A453DC2BDD}" type="parTrans" cxnId="{E3BA9680-E068-9C46-8AAE-8B9730793187}">
      <dgm:prSet/>
      <dgm:spPr/>
      <dgm:t>
        <a:bodyPr/>
        <a:lstStyle/>
        <a:p>
          <a:endParaRPr lang="en-US"/>
        </a:p>
      </dgm:t>
    </dgm:pt>
    <dgm:pt modelId="{FFF2DF76-EEE3-C647-BAE2-B71656AC0300}" type="sibTrans" cxnId="{E3BA9680-E068-9C46-8AAE-8B9730793187}">
      <dgm:prSet/>
      <dgm:spPr/>
      <dgm:t>
        <a:bodyPr/>
        <a:lstStyle/>
        <a:p>
          <a:endParaRPr lang="en-US"/>
        </a:p>
      </dgm:t>
    </dgm:pt>
    <dgm:pt modelId="{E7455494-A966-5145-9A22-5391A2176B86}">
      <dgm:prSet phldrT="[Text]"/>
      <dgm:spPr/>
      <dgm:t>
        <a:bodyPr/>
        <a:lstStyle/>
        <a:p>
          <a:r>
            <a:rPr lang="en-US" dirty="0" smtClean="0"/>
            <a:t> </a:t>
          </a:r>
          <a:endParaRPr lang="en-US" dirty="0"/>
        </a:p>
      </dgm:t>
    </dgm:pt>
    <dgm:pt modelId="{241A06D6-9968-8241-98EF-53C9456B7A04}" type="parTrans" cxnId="{7AF75C4E-C193-6744-BB98-98CF9D1A589B}">
      <dgm:prSet/>
      <dgm:spPr/>
      <dgm:t>
        <a:bodyPr/>
        <a:lstStyle/>
        <a:p>
          <a:endParaRPr lang="en-US"/>
        </a:p>
      </dgm:t>
    </dgm:pt>
    <dgm:pt modelId="{0664F17E-C92D-8145-A2B8-7AC29696BA7E}" type="sibTrans" cxnId="{7AF75C4E-C193-6744-BB98-98CF9D1A589B}">
      <dgm:prSet/>
      <dgm:spPr/>
      <dgm:t>
        <a:bodyPr/>
        <a:lstStyle/>
        <a:p>
          <a:endParaRPr lang="en-US"/>
        </a:p>
      </dgm:t>
    </dgm:pt>
    <dgm:pt modelId="{B4495F86-12EB-3340-8800-5242C9A5669F}" type="pres">
      <dgm:prSet presAssocID="{29D9ED95-3D80-3846-A445-B28A04A6DA55}" presName="cycle" presStyleCnt="0">
        <dgm:presLayoutVars>
          <dgm:dir/>
          <dgm:resizeHandles val="exact"/>
        </dgm:presLayoutVars>
      </dgm:prSet>
      <dgm:spPr/>
      <dgm:t>
        <a:bodyPr/>
        <a:lstStyle/>
        <a:p>
          <a:endParaRPr lang="en-US"/>
        </a:p>
      </dgm:t>
    </dgm:pt>
    <dgm:pt modelId="{A203FA8D-95FB-6247-8CCF-D51C673199B4}" type="pres">
      <dgm:prSet presAssocID="{91FED172-251E-9B40-8C35-991D87A01F26}" presName="dummy" presStyleCnt="0"/>
      <dgm:spPr/>
    </dgm:pt>
    <dgm:pt modelId="{EEC4F5D3-D83D-4141-A8B1-A824C173A056}" type="pres">
      <dgm:prSet presAssocID="{91FED172-251E-9B40-8C35-991D87A01F26}" presName="node" presStyleLbl="revTx" presStyleIdx="0" presStyleCnt="5">
        <dgm:presLayoutVars>
          <dgm:bulletEnabled val="1"/>
        </dgm:presLayoutVars>
      </dgm:prSet>
      <dgm:spPr/>
      <dgm:t>
        <a:bodyPr/>
        <a:lstStyle/>
        <a:p>
          <a:endParaRPr lang="en-US"/>
        </a:p>
      </dgm:t>
    </dgm:pt>
    <dgm:pt modelId="{DD650C65-EA38-4D49-ABD1-0CF271BD885B}" type="pres">
      <dgm:prSet presAssocID="{30FB2979-DF22-1F43-AE27-F3EDA019B4CB}" presName="sibTrans" presStyleLbl="node1" presStyleIdx="0" presStyleCnt="5"/>
      <dgm:spPr/>
      <dgm:t>
        <a:bodyPr/>
        <a:lstStyle/>
        <a:p>
          <a:endParaRPr lang="en-US"/>
        </a:p>
      </dgm:t>
    </dgm:pt>
    <dgm:pt modelId="{81BD7508-FD64-0E4B-87EF-7E3BF9ACF001}" type="pres">
      <dgm:prSet presAssocID="{836FA546-0911-B04A-85A9-7DD9557AD5C6}" presName="dummy" presStyleCnt="0"/>
      <dgm:spPr/>
    </dgm:pt>
    <dgm:pt modelId="{0292EB63-C9D2-D447-97BB-1FBFF048D55F}" type="pres">
      <dgm:prSet presAssocID="{836FA546-0911-B04A-85A9-7DD9557AD5C6}" presName="node" presStyleLbl="revTx" presStyleIdx="1" presStyleCnt="5">
        <dgm:presLayoutVars>
          <dgm:bulletEnabled val="1"/>
        </dgm:presLayoutVars>
      </dgm:prSet>
      <dgm:spPr/>
      <dgm:t>
        <a:bodyPr/>
        <a:lstStyle/>
        <a:p>
          <a:endParaRPr lang="en-US"/>
        </a:p>
      </dgm:t>
    </dgm:pt>
    <dgm:pt modelId="{943D00AC-CA79-C343-A8C8-FBF33FE83A46}" type="pres">
      <dgm:prSet presAssocID="{B9DBE078-8CD6-4F4A-9173-F925C6C4DAF8}" presName="sibTrans" presStyleLbl="node1" presStyleIdx="1" presStyleCnt="5"/>
      <dgm:spPr/>
      <dgm:t>
        <a:bodyPr/>
        <a:lstStyle/>
        <a:p>
          <a:endParaRPr lang="en-US"/>
        </a:p>
      </dgm:t>
    </dgm:pt>
    <dgm:pt modelId="{C996E3C6-018D-8E49-BD16-4EC6344475D2}" type="pres">
      <dgm:prSet presAssocID="{E280ABA4-90BD-B44C-9747-6965C97F5DC4}" presName="dummy" presStyleCnt="0"/>
      <dgm:spPr/>
    </dgm:pt>
    <dgm:pt modelId="{87B25928-9A80-4548-8F2B-FFE9EF5335DD}" type="pres">
      <dgm:prSet presAssocID="{E280ABA4-90BD-B44C-9747-6965C97F5DC4}" presName="node" presStyleLbl="revTx" presStyleIdx="2" presStyleCnt="5">
        <dgm:presLayoutVars>
          <dgm:bulletEnabled val="1"/>
        </dgm:presLayoutVars>
      </dgm:prSet>
      <dgm:spPr/>
      <dgm:t>
        <a:bodyPr/>
        <a:lstStyle/>
        <a:p>
          <a:endParaRPr lang="en-US"/>
        </a:p>
      </dgm:t>
    </dgm:pt>
    <dgm:pt modelId="{70806AD9-580F-3347-83A0-BC51788A4EBF}" type="pres">
      <dgm:prSet presAssocID="{9E30FB3E-77E9-754D-8B56-C1D019A7BB0F}" presName="sibTrans" presStyleLbl="node1" presStyleIdx="2" presStyleCnt="5"/>
      <dgm:spPr/>
      <dgm:t>
        <a:bodyPr/>
        <a:lstStyle/>
        <a:p>
          <a:endParaRPr lang="en-US"/>
        </a:p>
      </dgm:t>
    </dgm:pt>
    <dgm:pt modelId="{EFD5748C-D638-624D-B702-02C54DAD667D}" type="pres">
      <dgm:prSet presAssocID="{06D2C4C0-B236-4748-9224-FABB3FEEE7E6}" presName="dummy" presStyleCnt="0"/>
      <dgm:spPr/>
    </dgm:pt>
    <dgm:pt modelId="{B12B1864-CD3A-2849-BD14-D4B2718BEBDB}" type="pres">
      <dgm:prSet presAssocID="{06D2C4C0-B236-4748-9224-FABB3FEEE7E6}" presName="node" presStyleLbl="revTx" presStyleIdx="3" presStyleCnt="5">
        <dgm:presLayoutVars>
          <dgm:bulletEnabled val="1"/>
        </dgm:presLayoutVars>
      </dgm:prSet>
      <dgm:spPr/>
      <dgm:t>
        <a:bodyPr/>
        <a:lstStyle/>
        <a:p>
          <a:endParaRPr lang="en-US"/>
        </a:p>
      </dgm:t>
    </dgm:pt>
    <dgm:pt modelId="{B0D03234-AB1F-FD4B-86B9-2C5690AB664E}" type="pres">
      <dgm:prSet presAssocID="{FFF2DF76-EEE3-C647-BAE2-B71656AC0300}" presName="sibTrans" presStyleLbl="node1" presStyleIdx="3" presStyleCnt="5"/>
      <dgm:spPr/>
      <dgm:t>
        <a:bodyPr/>
        <a:lstStyle/>
        <a:p>
          <a:endParaRPr lang="en-US"/>
        </a:p>
      </dgm:t>
    </dgm:pt>
    <dgm:pt modelId="{10A583B2-938D-6C4C-BAB4-866EFAFBF14F}" type="pres">
      <dgm:prSet presAssocID="{E7455494-A966-5145-9A22-5391A2176B86}" presName="dummy" presStyleCnt="0"/>
      <dgm:spPr/>
    </dgm:pt>
    <dgm:pt modelId="{13353F01-776C-1749-B1DC-C0FB73B30971}" type="pres">
      <dgm:prSet presAssocID="{E7455494-A966-5145-9A22-5391A2176B86}" presName="node" presStyleLbl="revTx" presStyleIdx="4" presStyleCnt="5">
        <dgm:presLayoutVars>
          <dgm:bulletEnabled val="1"/>
        </dgm:presLayoutVars>
      </dgm:prSet>
      <dgm:spPr/>
      <dgm:t>
        <a:bodyPr/>
        <a:lstStyle/>
        <a:p>
          <a:endParaRPr lang="en-US"/>
        </a:p>
      </dgm:t>
    </dgm:pt>
    <dgm:pt modelId="{25F96570-393C-8F49-B542-29C09DAEA5B6}" type="pres">
      <dgm:prSet presAssocID="{0664F17E-C92D-8145-A2B8-7AC29696BA7E}" presName="sibTrans" presStyleLbl="node1" presStyleIdx="4" presStyleCnt="5"/>
      <dgm:spPr/>
      <dgm:t>
        <a:bodyPr/>
        <a:lstStyle/>
        <a:p>
          <a:endParaRPr lang="en-US"/>
        </a:p>
      </dgm:t>
    </dgm:pt>
  </dgm:ptLst>
  <dgm:cxnLst>
    <dgm:cxn modelId="{E3BA9680-E068-9C46-8AAE-8B9730793187}" srcId="{29D9ED95-3D80-3846-A445-B28A04A6DA55}" destId="{06D2C4C0-B236-4748-9224-FABB3FEEE7E6}" srcOrd="3" destOrd="0" parTransId="{1E8DBE41-82EA-D046-B20F-80A453DC2BDD}" sibTransId="{FFF2DF76-EEE3-C647-BAE2-B71656AC0300}"/>
    <dgm:cxn modelId="{C1E62B19-FE06-F64C-91BA-46220A9D0510}" srcId="{29D9ED95-3D80-3846-A445-B28A04A6DA55}" destId="{91FED172-251E-9B40-8C35-991D87A01F26}" srcOrd="0" destOrd="0" parTransId="{091D295B-8264-4E4C-9BE6-E2A33C4FCAF4}" sibTransId="{30FB2979-DF22-1F43-AE27-F3EDA019B4CB}"/>
    <dgm:cxn modelId="{EB059364-8348-9F4B-9219-F88D50FC750E}" type="presOf" srcId="{FFF2DF76-EEE3-C647-BAE2-B71656AC0300}" destId="{B0D03234-AB1F-FD4B-86B9-2C5690AB664E}" srcOrd="0" destOrd="0" presId="urn:microsoft.com/office/officeart/2005/8/layout/cycle1"/>
    <dgm:cxn modelId="{439B871E-EC6C-F544-99DE-C237ED81C9A3}" srcId="{29D9ED95-3D80-3846-A445-B28A04A6DA55}" destId="{E280ABA4-90BD-B44C-9747-6965C97F5DC4}" srcOrd="2" destOrd="0" parTransId="{A3194C3C-0FE2-1E45-A801-6A4B6ACBB334}" sibTransId="{9E30FB3E-77E9-754D-8B56-C1D019A7BB0F}"/>
    <dgm:cxn modelId="{D345CD20-4230-9E4D-9983-222F49315E13}" type="presOf" srcId="{B9DBE078-8CD6-4F4A-9173-F925C6C4DAF8}" destId="{943D00AC-CA79-C343-A8C8-FBF33FE83A46}" srcOrd="0" destOrd="0" presId="urn:microsoft.com/office/officeart/2005/8/layout/cycle1"/>
    <dgm:cxn modelId="{AA5EBFE3-9AAF-AA4D-9BBC-1D9DE91627E5}" type="presOf" srcId="{0664F17E-C92D-8145-A2B8-7AC29696BA7E}" destId="{25F96570-393C-8F49-B542-29C09DAEA5B6}" srcOrd="0" destOrd="0" presId="urn:microsoft.com/office/officeart/2005/8/layout/cycle1"/>
    <dgm:cxn modelId="{EAA324C5-5DAE-9343-B1A3-C559893CF5FF}" type="presOf" srcId="{E7455494-A966-5145-9A22-5391A2176B86}" destId="{13353F01-776C-1749-B1DC-C0FB73B30971}" srcOrd="0" destOrd="0" presId="urn:microsoft.com/office/officeart/2005/8/layout/cycle1"/>
    <dgm:cxn modelId="{9D5C5634-23F8-664D-9A49-FE90F98A4B19}" type="presOf" srcId="{836FA546-0911-B04A-85A9-7DD9557AD5C6}" destId="{0292EB63-C9D2-D447-97BB-1FBFF048D55F}" srcOrd="0" destOrd="0" presId="urn:microsoft.com/office/officeart/2005/8/layout/cycle1"/>
    <dgm:cxn modelId="{F78FF51B-84AD-0248-B241-C47D8C4FB046}" type="presOf" srcId="{91FED172-251E-9B40-8C35-991D87A01F26}" destId="{EEC4F5D3-D83D-4141-A8B1-A824C173A056}" srcOrd="0" destOrd="0" presId="urn:microsoft.com/office/officeart/2005/8/layout/cycle1"/>
    <dgm:cxn modelId="{085F6FBE-71AD-3444-B750-BE1D69380A38}" type="presOf" srcId="{30FB2979-DF22-1F43-AE27-F3EDA019B4CB}" destId="{DD650C65-EA38-4D49-ABD1-0CF271BD885B}" srcOrd="0" destOrd="0" presId="urn:microsoft.com/office/officeart/2005/8/layout/cycle1"/>
    <dgm:cxn modelId="{078937A4-E25E-E748-8313-ACE18CA70F90}" type="presOf" srcId="{E280ABA4-90BD-B44C-9747-6965C97F5DC4}" destId="{87B25928-9A80-4548-8F2B-FFE9EF5335DD}" srcOrd="0" destOrd="0" presId="urn:microsoft.com/office/officeart/2005/8/layout/cycle1"/>
    <dgm:cxn modelId="{8B123C4A-5725-CE4E-A0FB-93160AB6F1F3}" type="presOf" srcId="{29D9ED95-3D80-3846-A445-B28A04A6DA55}" destId="{B4495F86-12EB-3340-8800-5242C9A5669F}" srcOrd="0" destOrd="0" presId="urn:microsoft.com/office/officeart/2005/8/layout/cycle1"/>
    <dgm:cxn modelId="{BE8D14AA-A2CB-334E-83D9-3A947504F35F}" type="presOf" srcId="{06D2C4C0-B236-4748-9224-FABB3FEEE7E6}" destId="{B12B1864-CD3A-2849-BD14-D4B2718BEBDB}" srcOrd="0" destOrd="0" presId="urn:microsoft.com/office/officeart/2005/8/layout/cycle1"/>
    <dgm:cxn modelId="{7AF75C4E-C193-6744-BB98-98CF9D1A589B}" srcId="{29D9ED95-3D80-3846-A445-B28A04A6DA55}" destId="{E7455494-A966-5145-9A22-5391A2176B86}" srcOrd="4" destOrd="0" parTransId="{241A06D6-9968-8241-98EF-53C9456B7A04}" sibTransId="{0664F17E-C92D-8145-A2B8-7AC29696BA7E}"/>
    <dgm:cxn modelId="{6A718BF1-3772-844F-9EB7-F6FA08E68D42}" type="presOf" srcId="{9E30FB3E-77E9-754D-8B56-C1D019A7BB0F}" destId="{70806AD9-580F-3347-83A0-BC51788A4EBF}" srcOrd="0" destOrd="0" presId="urn:microsoft.com/office/officeart/2005/8/layout/cycle1"/>
    <dgm:cxn modelId="{AD14F84D-19FF-E94C-B3B4-44A2117B8AB2}" srcId="{29D9ED95-3D80-3846-A445-B28A04A6DA55}" destId="{836FA546-0911-B04A-85A9-7DD9557AD5C6}" srcOrd="1" destOrd="0" parTransId="{6B675065-E262-F94C-AF40-F98F85618567}" sibTransId="{B9DBE078-8CD6-4F4A-9173-F925C6C4DAF8}"/>
    <dgm:cxn modelId="{39F43712-627F-5B48-8032-5826D97FECF7}" type="presParOf" srcId="{B4495F86-12EB-3340-8800-5242C9A5669F}" destId="{A203FA8D-95FB-6247-8CCF-D51C673199B4}" srcOrd="0" destOrd="0" presId="urn:microsoft.com/office/officeart/2005/8/layout/cycle1"/>
    <dgm:cxn modelId="{EB55C41B-7480-904C-A669-2E13AADD828A}" type="presParOf" srcId="{B4495F86-12EB-3340-8800-5242C9A5669F}" destId="{EEC4F5D3-D83D-4141-A8B1-A824C173A056}" srcOrd="1" destOrd="0" presId="urn:microsoft.com/office/officeart/2005/8/layout/cycle1"/>
    <dgm:cxn modelId="{EFF280A5-CF56-E74D-AC7B-DF8C7E3D34A0}" type="presParOf" srcId="{B4495F86-12EB-3340-8800-5242C9A5669F}" destId="{DD650C65-EA38-4D49-ABD1-0CF271BD885B}" srcOrd="2" destOrd="0" presId="urn:microsoft.com/office/officeart/2005/8/layout/cycle1"/>
    <dgm:cxn modelId="{5F31B49C-BDB3-C742-B4A5-EC94D0C373CF}" type="presParOf" srcId="{B4495F86-12EB-3340-8800-5242C9A5669F}" destId="{81BD7508-FD64-0E4B-87EF-7E3BF9ACF001}" srcOrd="3" destOrd="0" presId="urn:microsoft.com/office/officeart/2005/8/layout/cycle1"/>
    <dgm:cxn modelId="{E347B17D-219D-7940-8571-10BFCA44C715}" type="presParOf" srcId="{B4495F86-12EB-3340-8800-5242C9A5669F}" destId="{0292EB63-C9D2-D447-97BB-1FBFF048D55F}" srcOrd="4" destOrd="0" presId="urn:microsoft.com/office/officeart/2005/8/layout/cycle1"/>
    <dgm:cxn modelId="{3DFF1BA0-8226-0543-A807-A9B604C1224A}" type="presParOf" srcId="{B4495F86-12EB-3340-8800-5242C9A5669F}" destId="{943D00AC-CA79-C343-A8C8-FBF33FE83A46}" srcOrd="5" destOrd="0" presId="urn:microsoft.com/office/officeart/2005/8/layout/cycle1"/>
    <dgm:cxn modelId="{D810C23F-AE1B-6743-98D5-E8A3DE5DC89E}" type="presParOf" srcId="{B4495F86-12EB-3340-8800-5242C9A5669F}" destId="{C996E3C6-018D-8E49-BD16-4EC6344475D2}" srcOrd="6" destOrd="0" presId="urn:microsoft.com/office/officeart/2005/8/layout/cycle1"/>
    <dgm:cxn modelId="{3A5377C8-78F7-7844-935D-7C621232F792}" type="presParOf" srcId="{B4495F86-12EB-3340-8800-5242C9A5669F}" destId="{87B25928-9A80-4548-8F2B-FFE9EF5335DD}" srcOrd="7" destOrd="0" presId="urn:microsoft.com/office/officeart/2005/8/layout/cycle1"/>
    <dgm:cxn modelId="{B56EDDD3-7EA7-8043-BE1C-6FCA3A8F1C3A}" type="presParOf" srcId="{B4495F86-12EB-3340-8800-5242C9A5669F}" destId="{70806AD9-580F-3347-83A0-BC51788A4EBF}" srcOrd="8" destOrd="0" presId="urn:microsoft.com/office/officeart/2005/8/layout/cycle1"/>
    <dgm:cxn modelId="{B97D2E15-BA4D-824B-BF26-8C6E46157DC1}" type="presParOf" srcId="{B4495F86-12EB-3340-8800-5242C9A5669F}" destId="{EFD5748C-D638-624D-B702-02C54DAD667D}" srcOrd="9" destOrd="0" presId="urn:microsoft.com/office/officeart/2005/8/layout/cycle1"/>
    <dgm:cxn modelId="{CA605BB3-A785-5F41-9EBC-ECBEEBFA3324}" type="presParOf" srcId="{B4495F86-12EB-3340-8800-5242C9A5669F}" destId="{B12B1864-CD3A-2849-BD14-D4B2718BEBDB}" srcOrd="10" destOrd="0" presId="urn:microsoft.com/office/officeart/2005/8/layout/cycle1"/>
    <dgm:cxn modelId="{60A5CA43-2B57-5745-A0CC-B55B4C7368B6}" type="presParOf" srcId="{B4495F86-12EB-3340-8800-5242C9A5669F}" destId="{B0D03234-AB1F-FD4B-86B9-2C5690AB664E}" srcOrd="11" destOrd="0" presId="urn:microsoft.com/office/officeart/2005/8/layout/cycle1"/>
    <dgm:cxn modelId="{D8C95CEB-44F5-1C4F-8F0A-2C3C9926F892}" type="presParOf" srcId="{B4495F86-12EB-3340-8800-5242C9A5669F}" destId="{10A583B2-938D-6C4C-BAB4-866EFAFBF14F}" srcOrd="12" destOrd="0" presId="urn:microsoft.com/office/officeart/2005/8/layout/cycle1"/>
    <dgm:cxn modelId="{A36DA599-D063-284F-A072-CD854674DBEF}" type="presParOf" srcId="{B4495F86-12EB-3340-8800-5242C9A5669F}" destId="{13353F01-776C-1749-B1DC-C0FB73B30971}" srcOrd="13" destOrd="0" presId="urn:microsoft.com/office/officeart/2005/8/layout/cycle1"/>
    <dgm:cxn modelId="{46AF244C-E922-8B4B-8F9C-1E902BCA799A}" type="presParOf" srcId="{B4495F86-12EB-3340-8800-5242C9A5669F}" destId="{25F96570-393C-8F49-B542-29C09DAEA5B6}" srcOrd="14" destOrd="0" presId="urn:microsoft.com/office/officeart/2005/8/layout/cycle1"/>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4F5D3-D83D-4141-A8B1-A824C173A056}">
      <dsp:nvSpPr>
        <dsp:cNvPr id="0" name=""/>
        <dsp:cNvSpPr/>
      </dsp:nvSpPr>
      <dsp:spPr>
        <a:xfrm>
          <a:off x="860329" y="5591"/>
          <a:ext cx="190468" cy="190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 </a:t>
          </a:r>
          <a:endParaRPr lang="en-US" sz="1100" kern="1200" dirty="0"/>
        </a:p>
      </dsp:txBody>
      <dsp:txXfrm>
        <a:off x="860329" y="5591"/>
        <a:ext cx="190468" cy="190468"/>
      </dsp:txXfrm>
    </dsp:sp>
    <dsp:sp modelId="{DD650C65-EA38-4D49-ABD1-0CF271BD885B}">
      <dsp:nvSpPr>
        <dsp:cNvPr id="0" name=""/>
        <dsp:cNvSpPr/>
      </dsp:nvSpPr>
      <dsp:spPr>
        <a:xfrm>
          <a:off x="412408" y="97"/>
          <a:ext cx="713956" cy="713956"/>
        </a:xfrm>
        <a:prstGeom prst="circularArrow">
          <a:avLst>
            <a:gd name="adj1" fmla="val 5202"/>
            <a:gd name="adj2" fmla="val 336060"/>
            <a:gd name="adj3" fmla="val 21292642"/>
            <a:gd name="adj4" fmla="val 19766765"/>
            <a:gd name="adj5" fmla="val 606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92EB63-C9D2-D447-97BB-1FBFF048D55F}">
      <dsp:nvSpPr>
        <dsp:cNvPr id="0" name=""/>
        <dsp:cNvSpPr/>
      </dsp:nvSpPr>
      <dsp:spPr>
        <a:xfrm>
          <a:off x="975392" y="359720"/>
          <a:ext cx="190468" cy="190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 </a:t>
          </a:r>
          <a:endParaRPr lang="en-US" sz="1100" kern="1200" dirty="0"/>
        </a:p>
      </dsp:txBody>
      <dsp:txXfrm>
        <a:off x="975392" y="359720"/>
        <a:ext cx="190468" cy="190468"/>
      </dsp:txXfrm>
    </dsp:sp>
    <dsp:sp modelId="{943D00AC-CA79-C343-A8C8-FBF33FE83A46}">
      <dsp:nvSpPr>
        <dsp:cNvPr id="0" name=""/>
        <dsp:cNvSpPr/>
      </dsp:nvSpPr>
      <dsp:spPr>
        <a:xfrm>
          <a:off x="412408" y="97"/>
          <a:ext cx="713956" cy="713956"/>
        </a:xfrm>
        <a:prstGeom prst="circularArrow">
          <a:avLst>
            <a:gd name="adj1" fmla="val 5202"/>
            <a:gd name="adj2" fmla="val 336060"/>
            <a:gd name="adj3" fmla="val 4014076"/>
            <a:gd name="adj4" fmla="val 2254004"/>
            <a:gd name="adj5" fmla="val 606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7B25928-9A80-4548-8F2B-FFE9EF5335DD}">
      <dsp:nvSpPr>
        <dsp:cNvPr id="0" name=""/>
        <dsp:cNvSpPr/>
      </dsp:nvSpPr>
      <dsp:spPr>
        <a:xfrm>
          <a:off x="674152" y="578583"/>
          <a:ext cx="190468" cy="190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 </a:t>
          </a:r>
          <a:endParaRPr lang="en-US" sz="1100" kern="1200" dirty="0"/>
        </a:p>
      </dsp:txBody>
      <dsp:txXfrm>
        <a:off x="674152" y="578583"/>
        <a:ext cx="190468" cy="190468"/>
      </dsp:txXfrm>
    </dsp:sp>
    <dsp:sp modelId="{70806AD9-580F-3347-83A0-BC51788A4EBF}">
      <dsp:nvSpPr>
        <dsp:cNvPr id="0" name=""/>
        <dsp:cNvSpPr/>
      </dsp:nvSpPr>
      <dsp:spPr>
        <a:xfrm>
          <a:off x="412408" y="97"/>
          <a:ext cx="713956" cy="713956"/>
        </a:xfrm>
        <a:prstGeom prst="circularArrow">
          <a:avLst>
            <a:gd name="adj1" fmla="val 5202"/>
            <a:gd name="adj2" fmla="val 336060"/>
            <a:gd name="adj3" fmla="val 8209936"/>
            <a:gd name="adj4" fmla="val 6449864"/>
            <a:gd name="adj5" fmla="val 606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12B1864-CD3A-2849-BD14-D4B2718BEBDB}">
      <dsp:nvSpPr>
        <dsp:cNvPr id="0" name=""/>
        <dsp:cNvSpPr/>
      </dsp:nvSpPr>
      <dsp:spPr>
        <a:xfrm>
          <a:off x="372913" y="359720"/>
          <a:ext cx="190468" cy="190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 </a:t>
          </a:r>
          <a:endParaRPr lang="en-US" sz="1100" kern="1200" dirty="0"/>
        </a:p>
      </dsp:txBody>
      <dsp:txXfrm>
        <a:off x="372913" y="359720"/>
        <a:ext cx="190468" cy="190468"/>
      </dsp:txXfrm>
    </dsp:sp>
    <dsp:sp modelId="{B0D03234-AB1F-FD4B-86B9-2C5690AB664E}">
      <dsp:nvSpPr>
        <dsp:cNvPr id="0" name=""/>
        <dsp:cNvSpPr/>
      </dsp:nvSpPr>
      <dsp:spPr>
        <a:xfrm>
          <a:off x="412408" y="97"/>
          <a:ext cx="713956" cy="713956"/>
        </a:xfrm>
        <a:prstGeom prst="circularArrow">
          <a:avLst>
            <a:gd name="adj1" fmla="val 5202"/>
            <a:gd name="adj2" fmla="val 336060"/>
            <a:gd name="adj3" fmla="val 12297175"/>
            <a:gd name="adj4" fmla="val 10771298"/>
            <a:gd name="adj5" fmla="val 606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3353F01-776C-1749-B1DC-C0FB73B30971}">
      <dsp:nvSpPr>
        <dsp:cNvPr id="0" name=""/>
        <dsp:cNvSpPr/>
      </dsp:nvSpPr>
      <dsp:spPr>
        <a:xfrm>
          <a:off x="487976" y="5591"/>
          <a:ext cx="190468" cy="190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 </a:t>
          </a:r>
          <a:endParaRPr lang="en-US" sz="1100" kern="1200" dirty="0"/>
        </a:p>
      </dsp:txBody>
      <dsp:txXfrm>
        <a:off x="487976" y="5591"/>
        <a:ext cx="190468" cy="190468"/>
      </dsp:txXfrm>
    </dsp:sp>
    <dsp:sp modelId="{25F96570-393C-8F49-B542-29C09DAEA5B6}">
      <dsp:nvSpPr>
        <dsp:cNvPr id="0" name=""/>
        <dsp:cNvSpPr/>
      </dsp:nvSpPr>
      <dsp:spPr>
        <a:xfrm>
          <a:off x="412408" y="97"/>
          <a:ext cx="713956" cy="713956"/>
        </a:xfrm>
        <a:prstGeom prst="circularArrow">
          <a:avLst>
            <a:gd name="adj1" fmla="val 5202"/>
            <a:gd name="adj2" fmla="val 336060"/>
            <a:gd name="adj3" fmla="val 16865067"/>
            <a:gd name="adj4" fmla="val 15198873"/>
            <a:gd name="adj5" fmla="val 606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0.90774</cdr:y>
    </cdr:from>
    <cdr:to>
      <cdr:x>0.31335</cdr:x>
      <cdr:y>1</cdr:y>
    </cdr:to>
    <cdr:sp macro="" textlink="">
      <cdr:nvSpPr>
        <cdr:cNvPr id="2" name="TextBox 1">
          <a:extLst xmlns:a="http://schemas.openxmlformats.org/drawingml/2006/main">
            <a:ext uri="{FF2B5EF4-FFF2-40B4-BE49-F238E27FC236}">
              <a16:creationId xmlns="" xmlns:a16="http://schemas.microsoft.com/office/drawing/2014/main" id="{19070371-BFBB-4165-B69C-DBC7B3994C70}"/>
            </a:ext>
          </a:extLst>
        </cdr:cNvPr>
        <cdr:cNvSpPr txBox="1"/>
      </cdr:nvSpPr>
      <cdr:spPr>
        <a:xfrm xmlns:a="http://schemas.openxmlformats.org/drawingml/2006/main">
          <a:off x="0" y="1676400"/>
          <a:ext cx="1293933" cy="17039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800" dirty="0">
              <a:solidFill>
                <a:schemeClr val="bg2">
                  <a:lumMod val="50000"/>
                </a:schemeClr>
              </a:solidFill>
              <a:effectLst/>
              <a:latin typeface="+mn-lt"/>
              <a:ea typeface="+mn-ea"/>
              <a:cs typeface="+mn-cs"/>
            </a:rPr>
            <a:t>© nScreenMedia, 2017</a:t>
          </a:r>
        </a:p>
        <a:p xmlns:a="http://schemas.openxmlformats.org/drawingml/2006/main">
          <a:endParaRPr lang="en-US" sz="800" dirty="0">
            <a:solidFill>
              <a:schemeClr val="bg2">
                <a:lumMod val="50000"/>
              </a:schemeClr>
            </a:solidFill>
          </a:endParaRPr>
        </a:p>
      </cdr:txBody>
    </cdr:sp>
  </cdr:relSizeAnchor>
  <cdr:relSizeAnchor xmlns:cdr="http://schemas.openxmlformats.org/drawingml/2006/chartDrawing">
    <cdr:from>
      <cdr:x>0.73096</cdr:x>
      <cdr:y>0.58797</cdr:y>
    </cdr:from>
    <cdr:to>
      <cdr:x>1</cdr:x>
      <cdr:y>0.69071</cdr:y>
    </cdr:to>
    <cdr:sp macro="" textlink="">
      <cdr:nvSpPr>
        <cdr:cNvPr id="3" name="TextBox 1">
          <a:extLst xmlns:a="http://schemas.openxmlformats.org/drawingml/2006/main">
            <a:ext uri="{FF2B5EF4-FFF2-40B4-BE49-F238E27FC236}">
              <a16:creationId xmlns="" xmlns:a16="http://schemas.microsoft.com/office/drawing/2014/main" id="{555D28A1-6DB7-43F6-A029-5F3D600EA995}"/>
            </a:ext>
          </a:extLst>
        </cdr:cNvPr>
        <cdr:cNvSpPr txBox="1"/>
      </cdr:nvSpPr>
      <cdr:spPr>
        <a:xfrm xmlns:a="http://schemas.openxmlformats.org/drawingml/2006/main">
          <a:off x="4024522" y="1447800"/>
          <a:ext cx="1481282" cy="25298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800" dirty="0">
              <a:solidFill>
                <a:schemeClr val="bg2">
                  <a:lumMod val="50000"/>
                </a:schemeClr>
              </a:solidFill>
              <a:effectLst/>
              <a:latin typeface="+mn-lt"/>
              <a:ea typeface="+mn-ea"/>
              <a:cs typeface="+mn-cs"/>
            </a:rPr>
            <a:t>Source:</a:t>
          </a:r>
          <a:r>
            <a:rPr lang="en-US" sz="800" baseline="0" dirty="0">
              <a:solidFill>
                <a:schemeClr val="bg2">
                  <a:lumMod val="50000"/>
                </a:schemeClr>
              </a:solidFill>
              <a:effectLst/>
              <a:latin typeface="+mn-lt"/>
              <a:ea typeface="+mn-ea"/>
              <a:cs typeface="+mn-cs"/>
            </a:rPr>
            <a:t> DEG data, </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800" baseline="0" dirty="0">
              <a:solidFill>
                <a:schemeClr val="bg2">
                  <a:lumMod val="50000"/>
                </a:schemeClr>
              </a:solidFill>
              <a:effectLst/>
              <a:latin typeface="+mn-lt"/>
              <a:ea typeface="+mn-ea"/>
              <a:cs typeface="+mn-cs"/>
            </a:rPr>
            <a:t>nScreenMedia calculations</a:t>
          </a:r>
          <a:endParaRPr lang="en-US" sz="800" dirty="0">
            <a:solidFill>
              <a:schemeClr val="bg2">
                <a:lumMod val="50000"/>
              </a:schemeClr>
            </a:solidFill>
            <a:effectLst/>
            <a:latin typeface="+mn-lt"/>
            <a:ea typeface="+mn-ea"/>
            <a:cs typeface="+mn-cs"/>
          </a:endParaRPr>
        </a:p>
        <a:p xmlns:a="http://schemas.openxmlformats.org/drawingml/2006/main">
          <a:endParaRPr lang="en-US" sz="800" dirty="0">
            <a:solidFill>
              <a:schemeClr val="bg2">
                <a:lumMod val="50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0.92361</cdr:y>
    </cdr:from>
    <cdr:to>
      <cdr:x>0.31335</cdr:x>
      <cdr:y>1</cdr:y>
    </cdr:to>
    <cdr:sp macro="" textlink="">
      <cdr:nvSpPr>
        <cdr:cNvPr id="2" name="TextBox 1">
          <a:extLst xmlns:a="http://schemas.openxmlformats.org/drawingml/2006/main">
            <a:ext uri="{FF2B5EF4-FFF2-40B4-BE49-F238E27FC236}">
              <a16:creationId xmlns="" xmlns:a16="http://schemas.microsoft.com/office/drawing/2014/main" id="{0C6F8509-3045-4F2F-9861-6356BD990C54}"/>
            </a:ext>
          </a:extLst>
        </cdr:cNvPr>
        <cdr:cNvSpPr txBox="1"/>
      </cdr:nvSpPr>
      <cdr:spPr>
        <a:xfrm xmlns:a="http://schemas.openxmlformats.org/drawingml/2006/main">
          <a:off x="0" y="2533650"/>
          <a:ext cx="1432636" cy="2095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800">
              <a:solidFill>
                <a:schemeClr val="bg2">
                  <a:lumMod val="50000"/>
                </a:schemeClr>
              </a:solidFill>
              <a:effectLst/>
              <a:latin typeface="+mn-lt"/>
              <a:ea typeface="+mn-ea"/>
              <a:cs typeface="+mn-cs"/>
            </a:rPr>
            <a:t>© nScreenMedia, 2017</a:t>
          </a:r>
        </a:p>
        <a:p xmlns:a="http://schemas.openxmlformats.org/drawingml/2006/main">
          <a:endParaRPr lang="en-US" sz="800">
            <a:solidFill>
              <a:schemeClr val="bg2">
                <a:lumMod val="50000"/>
              </a:schemeClr>
            </a:solidFill>
          </a:endParaRPr>
        </a:p>
      </cdr:txBody>
    </cdr:sp>
  </cdr:relSizeAnchor>
  <cdr:relSizeAnchor xmlns:cdr="http://schemas.openxmlformats.org/drawingml/2006/chartDrawing">
    <cdr:from>
      <cdr:x>0.73096</cdr:x>
      <cdr:y>0.41446</cdr:y>
    </cdr:from>
    <cdr:to>
      <cdr:x>1</cdr:x>
      <cdr:y>0.5172</cdr:y>
    </cdr:to>
    <cdr:sp macro="" textlink="">
      <cdr:nvSpPr>
        <cdr:cNvPr id="3" name="TextBox 1">
          <a:extLst xmlns:a="http://schemas.openxmlformats.org/drawingml/2006/main">
            <a:ext uri="{FF2B5EF4-FFF2-40B4-BE49-F238E27FC236}">
              <a16:creationId xmlns="" xmlns:a16="http://schemas.microsoft.com/office/drawing/2014/main" id="{5B9D5BDE-59BB-4560-87FB-F3ABB7C65375}"/>
            </a:ext>
          </a:extLst>
        </cdr:cNvPr>
        <cdr:cNvSpPr txBox="1"/>
      </cdr:nvSpPr>
      <cdr:spPr>
        <a:xfrm xmlns:a="http://schemas.openxmlformats.org/drawingml/2006/main">
          <a:off x="4024522" y="1022168"/>
          <a:ext cx="1481282" cy="25338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800" dirty="0">
              <a:solidFill>
                <a:schemeClr val="bg2">
                  <a:lumMod val="50000"/>
                </a:schemeClr>
              </a:solidFill>
              <a:effectLst/>
              <a:latin typeface="+mn-lt"/>
              <a:ea typeface="+mn-ea"/>
              <a:cs typeface="+mn-cs"/>
            </a:rPr>
            <a:t>Source:</a:t>
          </a:r>
          <a:r>
            <a:rPr lang="en-US" sz="800" baseline="0" dirty="0">
              <a:solidFill>
                <a:schemeClr val="bg2">
                  <a:lumMod val="50000"/>
                </a:schemeClr>
              </a:solidFill>
              <a:effectLst/>
              <a:latin typeface="+mn-lt"/>
              <a:ea typeface="+mn-ea"/>
              <a:cs typeface="+mn-cs"/>
            </a:rPr>
            <a:t> DEG data, </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800" baseline="0" dirty="0">
              <a:solidFill>
                <a:schemeClr val="bg2">
                  <a:lumMod val="50000"/>
                </a:schemeClr>
              </a:solidFill>
              <a:effectLst/>
              <a:latin typeface="+mn-lt"/>
              <a:ea typeface="+mn-ea"/>
              <a:cs typeface="+mn-cs"/>
            </a:rPr>
            <a:t>nScreenMedia calculations</a:t>
          </a:r>
          <a:endParaRPr lang="en-US" sz="800" dirty="0">
            <a:solidFill>
              <a:schemeClr val="bg2">
                <a:lumMod val="50000"/>
              </a:schemeClr>
            </a:solidFill>
            <a:effectLst/>
            <a:latin typeface="+mn-lt"/>
            <a:ea typeface="+mn-ea"/>
            <a:cs typeface="+mn-cs"/>
          </a:endParaRPr>
        </a:p>
        <a:p xmlns:a="http://schemas.openxmlformats.org/drawingml/2006/main">
          <a:endParaRPr lang="en-US" sz="800" dirty="0">
            <a:solidFill>
              <a:schemeClr val="bg2">
                <a:lumMod val="50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0.60417</cdr:x>
      <cdr:y>0.42666</cdr:y>
    </cdr:from>
    <cdr:to>
      <cdr:x>0.90316</cdr:x>
      <cdr:y>0.53017</cdr:y>
    </cdr:to>
    <cdr:sp macro="" textlink="">
      <cdr:nvSpPr>
        <cdr:cNvPr id="2" name="TextBox 1"/>
        <cdr:cNvSpPr txBox="1"/>
      </cdr:nvSpPr>
      <cdr:spPr>
        <a:xfrm xmlns:a="http://schemas.openxmlformats.org/drawingml/2006/main">
          <a:off x="2762250" y="914390"/>
          <a:ext cx="1366982" cy="22183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900">
              <a:solidFill>
                <a:schemeClr val="tx1">
                  <a:lumMod val="50000"/>
                  <a:lumOff val="50000"/>
                </a:schemeClr>
              </a:solidFill>
              <a:effectLst/>
              <a:latin typeface="+mn-lt"/>
              <a:ea typeface="+mn-ea"/>
              <a:cs typeface="+mn-cs"/>
            </a:rPr>
            <a:t>© nScreenMedia, 2016</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n-US" sz="900">
            <a:solidFill>
              <a:schemeClr val="tx1">
                <a:lumMod val="50000"/>
                <a:lumOff val="50000"/>
              </a:schemeClr>
            </a:solidFill>
            <a:effectLst/>
            <a:latin typeface="+mn-lt"/>
            <a:ea typeface="+mn-ea"/>
            <a:cs typeface="+mn-cs"/>
          </a:endParaRPr>
        </a:p>
        <a:p xmlns:a="http://schemas.openxmlformats.org/drawingml/2006/main">
          <a:endParaRPr lang="en-US" sz="1050">
            <a:solidFill>
              <a:schemeClr val="tx1">
                <a:lumMod val="50000"/>
                <a:lumOff val="50000"/>
              </a:schemeClr>
            </a:solidFill>
          </a:endParaRPr>
        </a:p>
      </cdr:txBody>
    </cdr:sp>
  </cdr:relSizeAnchor>
  <cdr:relSizeAnchor xmlns:cdr="http://schemas.openxmlformats.org/drawingml/2006/chartDrawing">
    <cdr:from>
      <cdr:x>0.29328</cdr:x>
      <cdr:y>0.88148</cdr:y>
    </cdr:from>
    <cdr:to>
      <cdr:x>0.73356</cdr:x>
      <cdr:y>1</cdr:y>
    </cdr:to>
    <cdr:sp macro="" textlink="">
      <cdr:nvSpPr>
        <cdr:cNvPr id="4" name="TextBox 3"/>
        <cdr:cNvSpPr txBox="1"/>
      </cdr:nvSpPr>
      <cdr:spPr>
        <a:xfrm xmlns:a="http://schemas.openxmlformats.org/drawingml/2006/main">
          <a:off x="1219200" y="1679219"/>
          <a:ext cx="1830303" cy="22578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800" dirty="0">
              <a:solidFill>
                <a:schemeClr val="tx1">
                  <a:lumMod val="50000"/>
                  <a:lumOff val="50000"/>
                </a:schemeClr>
              </a:solidFill>
            </a:rPr>
            <a:t>Percentage of Library</a:t>
          </a:r>
          <a:r>
            <a:rPr lang="en-US" sz="800" baseline="0" dirty="0">
              <a:solidFill>
                <a:schemeClr val="tx1">
                  <a:lumMod val="50000"/>
                  <a:lumOff val="50000"/>
                </a:schemeClr>
              </a:solidFill>
            </a:rPr>
            <a:t> that is UHD</a:t>
          </a:r>
          <a:endParaRPr lang="en-US" sz="800" dirty="0">
            <a:solidFill>
              <a:schemeClr val="tx1">
                <a:lumMod val="50000"/>
                <a:lumOff val="50000"/>
              </a:schemeClr>
            </a:solidFill>
          </a:endParaRPr>
        </a:p>
      </cdr:txBody>
    </cdr:sp>
  </cdr:relSizeAnchor>
  <cdr:relSizeAnchor xmlns:cdr="http://schemas.openxmlformats.org/drawingml/2006/chartDrawing">
    <cdr:from>
      <cdr:x>0.01042</cdr:x>
      <cdr:y>0.26222</cdr:y>
    </cdr:from>
    <cdr:to>
      <cdr:x>0.06736</cdr:x>
      <cdr:y>0.72148</cdr:y>
    </cdr:to>
    <cdr:sp macro="" textlink="">
      <cdr:nvSpPr>
        <cdr:cNvPr id="5" name="TextBox 1"/>
        <cdr:cNvSpPr txBox="1"/>
      </cdr:nvSpPr>
      <cdr:spPr>
        <a:xfrm xmlns:a="http://schemas.openxmlformats.org/drawingml/2006/main" rot="16200000">
          <a:off x="-314324" y="923925"/>
          <a:ext cx="984250" cy="2603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a:solidFill>
                <a:schemeClr val="tx1">
                  <a:lumMod val="50000"/>
                  <a:lumOff val="50000"/>
                </a:schemeClr>
              </a:solidFill>
            </a:rPr>
            <a:t>Survey Participants</a:t>
          </a:r>
        </a:p>
      </cdr:txBody>
    </cdr:sp>
  </cdr:relSizeAnchor>
</c:userShapes>
</file>

<file path=ppt/drawings/drawing4.xml><?xml version="1.0" encoding="utf-8"?>
<c:userShapes xmlns:c="http://schemas.openxmlformats.org/drawingml/2006/chart">
  <cdr:relSizeAnchor xmlns:cdr="http://schemas.openxmlformats.org/drawingml/2006/chartDrawing">
    <cdr:from>
      <cdr:x>0.48889</cdr:x>
      <cdr:y>0.36147</cdr:y>
    </cdr:from>
    <cdr:to>
      <cdr:x>0.78788</cdr:x>
      <cdr:y>0.46499</cdr:y>
    </cdr:to>
    <cdr:sp macro="" textlink="">
      <cdr:nvSpPr>
        <cdr:cNvPr id="2" name="TextBox 1"/>
        <cdr:cNvSpPr txBox="1"/>
      </cdr:nvSpPr>
      <cdr:spPr>
        <a:xfrm xmlns:a="http://schemas.openxmlformats.org/drawingml/2006/main">
          <a:off x="2235215" y="774686"/>
          <a:ext cx="1366983" cy="22183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900">
              <a:solidFill>
                <a:schemeClr val="tx1">
                  <a:lumMod val="50000"/>
                  <a:lumOff val="50000"/>
                </a:schemeClr>
              </a:solidFill>
              <a:effectLst/>
              <a:latin typeface="+mn-lt"/>
              <a:ea typeface="+mn-ea"/>
              <a:cs typeface="+mn-cs"/>
            </a:rPr>
            <a:t>© nScreenMedia, 2016</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n-US" sz="900">
            <a:solidFill>
              <a:schemeClr val="tx1">
                <a:lumMod val="50000"/>
                <a:lumOff val="50000"/>
              </a:schemeClr>
            </a:solidFill>
            <a:effectLst/>
            <a:latin typeface="+mn-lt"/>
            <a:ea typeface="+mn-ea"/>
            <a:cs typeface="+mn-cs"/>
          </a:endParaRPr>
        </a:p>
        <a:p xmlns:a="http://schemas.openxmlformats.org/drawingml/2006/main">
          <a:endParaRPr lang="en-US" sz="1050">
            <a:solidFill>
              <a:schemeClr val="tx1">
                <a:lumMod val="50000"/>
                <a:lumOff val="50000"/>
              </a:schemeClr>
            </a:solidFill>
          </a:endParaRPr>
        </a:p>
      </cdr:txBody>
    </cdr:sp>
  </cdr:relSizeAnchor>
  <cdr:relSizeAnchor xmlns:cdr="http://schemas.openxmlformats.org/drawingml/2006/chartDrawing">
    <cdr:from>
      <cdr:x>0.28403</cdr:x>
      <cdr:y>0.86963</cdr:y>
    </cdr:from>
    <cdr:to>
      <cdr:x>0.72431</cdr:x>
      <cdr:y>0.98815</cdr:y>
    </cdr:to>
    <cdr:sp macro="" textlink="">
      <cdr:nvSpPr>
        <cdr:cNvPr id="4" name="TextBox 3"/>
        <cdr:cNvSpPr txBox="1"/>
      </cdr:nvSpPr>
      <cdr:spPr>
        <a:xfrm xmlns:a="http://schemas.openxmlformats.org/drawingml/2006/main">
          <a:off x="1298575" y="1863725"/>
          <a:ext cx="2012950" cy="254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800">
              <a:solidFill>
                <a:schemeClr val="tx1">
                  <a:lumMod val="50000"/>
                  <a:lumOff val="50000"/>
                </a:schemeClr>
              </a:solidFill>
            </a:rPr>
            <a:t>Percentage of Library</a:t>
          </a:r>
          <a:r>
            <a:rPr lang="en-US" sz="800" baseline="0">
              <a:solidFill>
                <a:schemeClr val="tx1">
                  <a:lumMod val="50000"/>
                  <a:lumOff val="50000"/>
                </a:schemeClr>
              </a:solidFill>
            </a:rPr>
            <a:t> that is HD</a:t>
          </a:r>
          <a:endParaRPr lang="en-US" sz="800">
            <a:solidFill>
              <a:schemeClr val="tx1">
                <a:lumMod val="50000"/>
                <a:lumOff val="50000"/>
              </a:schemeClr>
            </a:solidFill>
          </a:endParaRPr>
        </a:p>
      </cdr:txBody>
    </cdr:sp>
  </cdr:relSizeAnchor>
  <cdr:relSizeAnchor xmlns:cdr="http://schemas.openxmlformats.org/drawingml/2006/chartDrawing">
    <cdr:from>
      <cdr:x>0.01042</cdr:x>
      <cdr:y>0.26222</cdr:y>
    </cdr:from>
    <cdr:to>
      <cdr:x>0.06736</cdr:x>
      <cdr:y>0.72148</cdr:y>
    </cdr:to>
    <cdr:sp macro="" textlink="">
      <cdr:nvSpPr>
        <cdr:cNvPr id="5" name="TextBox 1"/>
        <cdr:cNvSpPr txBox="1"/>
      </cdr:nvSpPr>
      <cdr:spPr>
        <a:xfrm xmlns:a="http://schemas.openxmlformats.org/drawingml/2006/main" rot="16200000">
          <a:off x="-314324" y="923925"/>
          <a:ext cx="984250" cy="2603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a:solidFill>
                <a:schemeClr val="tx1">
                  <a:lumMod val="50000"/>
                  <a:lumOff val="50000"/>
                </a:schemeClr>
              </a:solidFill>
            </a:rPr>
            <a:t>Survey Participants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E0919-572A-C742-8C20-859116F09C44}" type="datetimeFigureOut">
              <a:rPr lang="en-US" smtClean="0"/>
              <a:t>4/22/17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9F5EE-48C4-9344-BC06-FF6683A0FF73}" type="slidenum">
              <a:rPr lang="en-US" smtClean="0"/>
              <a:t>‹#›</a:t>
            </a:fld>
            <a:endParaRPr lang="en-US"/>
          </a:p>
        </p:txBody>
      </p:sp>
    </p:spTree>
    <p:extLst>
      <p:ext uri="{BB962C8B-B14F-4D97-AF65-F5344CB8AC3E}">
        <p14:creationId xmlns:p14="http://schemas.microsoft.com/office/powerpoint/2010/main" val="90243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78612" cy="3757612"/>
          </a:xfrm>
          <a:prstGeom prst="rect">
            <a:avLst/>
          </a:prstGeom>
          <a:noFill/>
          <a:ln w="12700">
            <a:solidFill>
              <a:prstClr val="black"/>
            </a:solidFill>
          </a:ln>
        </p:spPr>
      </p:sp>
      <p:sp>
        <p:nvSpPr>
          <p:cNvPr id="3" name="Notes Placeholder 2"/>
          <p:cNvSpPr>
            <a:spLocks noGrp="1"/>
          </p:cNvSpPr>
          <p:nvPr>
            <p:ph type="body" idx="1"/>
          </p:nvPr>
        </p:nvSpPr>
        <p:spPr>
          <a:xfrm>
            <a:off x="688499" y="4758889"/>
            <a:ext cx="5507990" cy="4508421"/>
          </a:xfrm>
          <a:prstGeom prst="rect">
            <a:avLst/>
          </a:prstGeom>
        </p:spPr>
        <p:txBody>
          <a:bodyPr/>
          <a:lstStyle/>
          <a:p>
            <a:endParaRPr lang="en-US"/>
          </a:p>
        </p:txBody>
      </p:sp>
      <p:sp>
        <p:nvSpPr>
          <p:cNvPr id="4" name="Header Placeholder 3"/>
          <p:cNvSpPr>
            <a:spLocks noGrp="1"/>
          </p:cNvSpPr>
          <p:nvPr>
            <p:ph type="hdr" sz="quarter" idx="10"/>
          </p:nvPr>
        </p:nvSpPr>
        <p:spPr/>
        <p:txBody>
          <a:bodyPr/>
          <a:lstStyle/>
          <a:p>
            <a:r>
              <a:rPr lang="en-US"/>
              <a:t> </a:t>
            </a:r>
          </a:p>
        </p:txBody>
      </p:sp>
      <p:sp>
        <p:nvSpPr>
          <p:cNvPr id="5" name="Date Placeholder 4"/>
          <p:cNvSpPr>
            <a:spLocks noGrp="1"/>
          </p:cNvSpPr>
          <p:nvPr>
            <p:ph type="dt" idx="11"/>
          </p:nvPr>
        </p:nvSpPr>
        <p:spPr/>
        <p:txBody>
          <a:bodyPr/>
          <a:lstStyle/>
          <a:p>
            <a:r>
              <a:rPr lang="en-US"/>
              <a:t>2016-08-31 </a:t>
            </a:r>
          </a:p>
        </p:txBody>
      </p:sp>
      <p:sp>
        <p:nvSpPr>
          <p:cNvPr id="6" name="Footer Placeholder 5"/>
          <p:cNvSpPr>
            <a:spLocks noGrp="1"/>
          </p:cNvSpPr>
          <p:nvPr>
            <p:ph type="ftr" sz="quarter" idx="12"/>
          </p:nvPr>
        </p:nvSpPr>
        <p:spPr/>
        <p:txBody>
          <a:bodyPr/>
          <a:lstStyle/>
          <a:p>
            <a:r>
              <a:rPr lang="en-US"/>
              <a:t>© Ericsson 2016 </a:t>
            </a:r>
            <a:endParaRPr lang="en-US" dirty="0"/>
          </a:p>
        </p:txBody>
      </p:sp>
      <p:sp>
        <p:nvSpPr>
          <p:cNvPr id="7" name="Slide Number Placeholder 6"/>
          <p:cNvSpPr>
            <a:spLocks noGrp="1"/>
          </p:cNvSpPr>
          <p:nvPr>
            <p:ph type="sldNum" sz="quarter" idx="13"/>
          </p:nvPr>
        </p:nvSpPr>
        <p:spPr/>
        <p:txBody>
          <a:bodyPr/>
          <a:lstStyle/>
          <a:p>
            <a:fld id="{EB162D77-A7D4-4F5A-B776-623E1EE7E72E}" type="slidenum">
              <a:rPr lang="en-US" smtClean="0"/>
              <a:t>8</a:t>
            </a:fld>
            <a:endParaRPr lang="en-US"/>
          </a:p>
        </p:txBody>
      </p:sp>
    </p:spTree>
    <p:extLst>
      <p:ext uri="{BB962C8B-B14F-4D97-AF65-F5344CB8AC3E}">
        <p14:creationId xmlns:p14="http://schemas.microsoft.com/office/powerpoint/2010/main" val="1163834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E99F5EE-48C4-9344-BC06-FF6683A0FF73}" type="slidenum">
              <a:rPr lang="en-US" smtClean="0"/>
              <a:t>38</a:t>
            </a:fld>
            <a:endParaRPr lang="en-US"/>
          </a:p>
        </p:txBody>
      </p:sp>
    </p:spTree>
    <p:extLst>
      <p:ext uri="{BB962C8B-B14F-4D97-AF65-F5344CB8AC3E}">
        <p14:creationId xmlns:p14="http://schemas.microsoft.com/office/powerpoint/2010/main" val="1859635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Wants – when this slide shows</a:t>
            </a:r>
            <a:r>
              <a:rPr lang="en-US" baseline="0" dirty="0" smtClean="0"/>
              <a:t> up for first time:  The UHD Alliance line shows, and then just the words in their relative positions as now: Create   Define  Ensure. Then with each click, rest of Create will come , click 2 rest of define will come in, click 3 rest of Ensure will come in</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41</a:t>
            </a:fld>
            <a:endParaRPr lang="en-US" dirty="0"/>
          </a:p>
        </p:txBody>
      </p:sp>
    </p:spTree>
    <p:extLst>
      <p:ext uri="{BB962C8B-B14F-4D97-AF65-F5344CB8AC3E}">
        <p14:creationId xmlns:p14="http://schemas.microsoft.com/office/powerpoint/2010/main" val="1678858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Wants – when this slide shows</a:t>
            </a:r>
            <a:r>
              <a:rPr lang="en-US" baseline="0" dirty="0" smtClean="0"/>
              <a:t> up for first time:  The UHD Alliance line shows, and then just the words in their relative positions as now: Create   Define  Ensure. Then with each click, rest of Create will come , click 2 rest of define will come in, click 3 rest of Ensure will come in</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42</a:t>
            </a:fld>
            <a:endParaRPr lang="en-US" dirty="0"/>
          </a:p>
        </p:txBody>
      </p:sp>
    </p:spTree>
    <p:extLst>
      <p:ext uri="{BB962C8B-B14F-4D97-AF65-F5344CB8AC3E}">
        <p14:creationId xmlns:p14="http://schemas.microsoft.com/office/powerpoint/2010/main" val="503288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Wants – when this slide shows</a:t>
            </a:r>
            <a:r>
              <a:rPr lang="en-US" baseline="0" dirty="0" smtClean="0"/>
              <a:t> up for first time:  The UHD Alliance line shows, and then just the words in their relative positions as now: Create   Define  Ensure. Then with each click, rest of Create will come , click 2 rest of define will come in, click 3 rest of Ensure will come in</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43</a:t>
            </a:fld>
            <a:endParaRPr lang="en-US" dirty="0"/>
          </a:p>
        </p:txBody>
      </p:sp>
    </p:spTree>
    <p:extLst>
      <p:ext uri="{BB962C8B-B14F-4D97-AF65-F5344CB8AC3E}">
        <p14:creationId xmlns:p14="http://schemas.microsoft.com/office/powerpoint/2010/main" val="685042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Wants – when this slide shows</a:t>
            </a:r>
            <a:r>
              <a:rPr lang="en-US" baseline="0" dirty="0" smtClean="0"/>
              <a:t> up for first time:  The UHD Alliance line shows, and then just the words in their relative positions as now: Create   Define  Ensure. Then with each click, rest of Create will come , click 2 rest of define will come in, click 3 rest of Ensure will come in</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44</a:t>
            </a:fld>
            <a:endParaRPr lang="en-US" dirty="0"/>
          </a:p>
        </p:txBody>
      </p:sp>
    </p:spTree>
    <p:extLst>
      <p:ext uri="{BB962C8B-B14F-4D97-AF65-F5344CB8AC3E}">
        <p14:creationId xmlns:p14="http://schemas.microsoft.com/office/powerpoint/2010/main" val="1278802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Wants – when this slide shows</a:t>
            </a:r>
            <a:r>
              <a:rPr lang="en-US" baseline="0" dirty="0" smtClean="0"/>
              <a:t> up for first time:  The UHD Alliance line shows, and then just the words in their relative positions as now: Create   Define  Ensure. Then with each click, rest of Create will come , click 2 rest of define will come in, click 3 rest of Ensure will come in</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45</a:t>
            </a:fld>
            <a:endParaRPr lang="en-US" dirty="0"/>
          </a:p>
        </p:txBody>
      </p:sp>
    </p:spTree>
    <p:extLst>
      <p:ext uri="{BB962C8B-B14F-4D97-AF65-F5344CB8AC3E}">
        <p14:creationId xmlns:p14="http://schemas.microsoft.com/office/powerpoint/2010/main" val="2080250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46</a:t>
            </a:fld>
            <a:endParaRPr lang="en-US" dirty="0"/>
          </a:p>
        </p:txBody>
      </p:sp>
    </p:spTree>
    <p:extLst>
      <p:ext uri="{BB962C8B-B14F-4D97-AF65-F5344CB8AC3E}">
        <p14:creationId xmlns:p14="http://schemas.microsoft.com/office/powerpoint/2010/main" val="1338360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Wants – when this slide shows</a:t>
            </a:r>
            <a:r>
              <a:rPr lang="en-US" baseline="0" dirty="0" smtClean="0"/>
              <a:t> up for first time:  The UHD Alliance line shows, and then just the words in their relative positions as now: Create   Define  Ensure. Then with each click, rest of Create will come , click 2 rest of define will come in, click 3 rest of Ensure will come in</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47</a:t>
            </a:fld>
            <a:endParaRPr lang="en-US" dirty="0"/>
          </a:p>
        </p:txBody>
      </p:sp>
    </p:spTree>
    <p:extLst>
      <p:ext uri="{BB962C8B-B14F-4D97-AF65-F5344CB8AC3E}">
        <p14:creationId xmlns:p14="http://schemas.microsoft.com/office/powerpoint/2010/main" val="455840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48</a:t>
            </a:fld>
            <a:endParaRPr lang="en-US" dirty="0"/>
          </a:p>
        </p:txBody>
      </p:sp>
    </p:spTree>
    <p:extLst>
      <p:ext uri="{BB962C8B-B14F-4D97-AF65-F5344CB8AC3E}">
        <p14:creationId xmlns:p14="http://schemas.microsoft.com/office/powerpoint/2010/main" val="140309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Wants – when this slide shows</a:t>
            </a:r>
            <a:r>
              <a:rPr lang="en-US" baseline="0" dirty="0" smtClean="0"/>
              <a:t> up for first time:  The UHD Alliance line shows, and then just the words in their relative positions as now: Create   Define  Ensure. Then with each click, rest of Create will come , click 2 rest of define will come in, click 3 rest of Ensure will come in</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49</a:t>
            </a:fld>
            <a:endParaRPr lang="en-US" dirty="0"/>
          </a:p>
        </p:txBody>
      </p:sp>
    </p:spTree>
    <p:extLst>
      <p:ext uri="{BB962C8B-B14F-4D97-AF65-F5344CB8AC3E}">
        <p14:creationId xmlns:p14="http://schemas.microsoft.com/office/powerpoint/2010/main" val="779847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03188" y="750888"/>
            <a:ext cx="6678612" cy="375761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a:xfrm>
            <a:off x="688192" y="4758384"/>
            <a:ext cx="5508606" cy="45081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0" tIns="44580" rIns="89160" bIns="44580"/>
          <a:lstStyle/>
          <a:p>
            <a:endParaRPr lang="en-US" dirty="0">
              <a:latin typeface="Arial" pitchFamily="34" charset="0"/>
            </a:endParaRPr>
          </a:p>
        </p:txBody>
      </p:sp>
      <p:sp>
        <p:nvSpPr>
          <p:cNvPr id="6349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23" eaLnBrk="0" hangingPunct="0">
              <a:defRPr sz="1900">
                <a:solidFill>
                  <a:schemeClr val="tx1"/>
                </a:solidFill>
                <a:latin typeface="Arial" pitchFamily="34" charset="0"/>
                <a:ea typeface="ＭＳ Ｐゴシック" pitchFamily="34" charset="-128"/>
              </a:defRPr>
            </a:lvl1pPr>
            <a:lvl2pPr marL="724428" indent="-278627" defTabSz="914823" eaLnBrk="0" hangingPunct="0">
              <a:defRPr sz="1900">
                <a:solidFill>
                  <a:schemeClr val="tx1"/>
                </a:solidFill>
                <a:latin typeface="Arial" pitchFamily="34" charset="0"/>
                <a:ea typeface="ＭＳ Ｐゴシック" pitchFamily="34" charset="-128"/>
              </a:defRPr>
            </a:lvl2pPr>
            <a:lvl3pPr marL="1114505" indent="-222901" defTabSz="914823" eaLnBrk="0" hangingPunct="0">
              <a:defRPr sz="1900">
                <a:solidFill>
                  <a:schemeClr val="tx1"/>
                </a:solidFill>
                <a:latin typeface="Arial" pitchFamily="34" charset="0"/>
                <a:ea typeface="ＭＳ Ｐゴシック" pitchFamily="34" charset="-128"/>
              </a:defRPr>
            </a:lvl3pPr>
            <a:lvl4pPr marL="1560308" indent="-222901" defTabSz="914823" eaLnBrk="0" hangingPunct="0">
              <a:defRPr sz="1900">
                <a:solidFill>
                  <a:schemeClr val="tx1"/>
                </a:solidFill>
                <a:latin typeface="Arial" pitchFamily="34" charset="0"/>
                <a:ea typeface="ＭＳ Ｐゴシック" pitchFamily="34" charset="-128"/>
              </a:defRPr>
            </a:lvl4pPr>
            <a:lvl5pPr marL="2006110" indent="-222901" defTabSz="914823" eaLnBrk="0" hangingPunct="0">
              <a:defRPr sz="1900">
                <a:solidFill>
                  <a:schemeClr val="tx1"/>
                </a:solidFill>
                <a:latin typeface="Arial" pitchFamily="34" charset="0"/>
                <a:ea typeface="ＭＳ Ｐゴシック" pitchFamily="34" charset="-128"/>
              </a:defRPr>
            </a:lvl5pPr>
            <a:lvl6pPr marL="2451912"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897715"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343517"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789319"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r>
              <a:rPr lang="en-US" sz="1200"/>
              <a:t>2016-08-31 </a:t>
            </a:r>
          </a:p>
        </p:txBody>
      </p:sp>
      <p:sp>
        <p:nvSpPr>
          <p:cNvPr id="634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23" eaLnBrk="0" hangingPunct="0">
              <a:defRPr sz="1900">
                <a:solidFill>
                  <a:schemeClr val="tx1"/>
                </a:solidFill>
                <a:latin typeface="Arial" pitchFamily="34" charset="0"/>
                <a:ea typeface="ＭＳ Ｐゴシック" pitchFamily="34" charset="-128"/>
              </a:defRPr>
            </a:lvl1pPr>
            <a:lvl2pPr marL="724428" indent="-278627" defTabSz="914823" eaLnBrk="0" hangingPunct="0">
              <a:defRPr sz="1900">
                <a:solidFill>
                  <a:schemeClr val="tx1"/>
                </a:solidFill>
                <a:latin typeface="Arial" pitchFamily="34" charset="0"/>
                <a:ea typeface="ＭＳ Ｐゴシック" pitchFamily="34" charset="-128"/>
              </a:defRPr>
            </a:lvl2pPr>
            <a:lvl3pPr marL="1114505" indent="-222901" defTabSz="914823" eaLnBrk="0" hangingPunct="0">
              <a:defRPr sz="1900">
                <a:solidFill>
                  <a:schemeClr val="tx1"/>
                </a:solidFill>
                <a:latin typeface="Arial" pitchFamily="34" charset="0"/>
                <a:ea typeface="ＭＳ Ｐゴシック" pitchFamily="34" charset="-128"/>
              </a:defRPr>
            </a:lvl3pPr>
            <a:lvl4pPr marL="1560308" indent="-222901" defTabSz="914823" eaLnBrk="0" hangingPunct="0">
              <a:defRPr sz="1900">
                <a:solidFill>
                  <a:schemeClr val="tx1"/>
                </a:solidFill>
                <a:latin typeface="Arial" pitchFamily="34" charset="0"/>
                <a:ea typeface="ＭＳ Ｐゴシック" pitchFamily="34" charset="-128"/>
              </a:defRPr>
            </a:lvl4pPr>
            <a:lvl5pPr marL="2006110" indent="-222901" defTabSz="914823" eaLnBrk="0" hangingPunct="0">
              <a:defRPr sz="1900">
                <a:solidFill>
                  <a:schemeClr val="tx1"/>
                </a:solidFill>
                <a:latin typeface="Arial" pitchFamily="34" charset="0"/>
                <a:ea typeface="ＭＳ Ｐゴシック" pitchFamily="34" charset="-128"/>
              </a:defRPr>
            </a:lvl5pPr>
            <a:lvl6pPr marL="2451912"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897715"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343517"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789319"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fld id="{B658C14A-BD67-4C0B-A2E3-3C18AFEF13BF}" type="slidenum">
              <a:rPr lang="en-US" sz="1200" smtClean="0"/>
              <a:t>9</a:t>
            </a:fld>
            <a:endParaRPr lang="en-US" sz="1200"/>
          </a:p>
        </p:txBody>
      </p:sp>
      <p:sp>
        <p:nvSpPr>
          <p:cNvPr id="6349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23" eaLnBrk="0" hangingPunct="0">
              <a:defRPr sz="1900">
                <a:solidFill>
                  <a:schemeClr val="tx1"/>
                </a:solidFill>
                <a:latin typeface="Arial" pitchFamily="34" charset="0"/>
                <a:ea typeface="ＭＳ Ｐゴシック" pitchFamily="34" charset="-128"/>
              </a:defRPr>
            </a:lvl1pPr>
            <a:lvl2pPr marL="724428" indent="-278627" defTabSz="914823" eaLnBrk="0" hangingPunct="0">
              <a:defRPr sz="1900">
                <a:solidFill>
                  <a:schemeClr val="tx1"/>
                </a:solidFill>
                <a:latin typeface="Arial" pitchFamily="34" charset="0"/>
                <a:ea typeface="ＭＳ Ｐゴシック" pitchFamily="34" charset="-128"/>
              </a:defRPr>
            </a:lvl2pPr>
            <a:lvl3pPr marL="1114505" indent="-222901" defTabSz="914823" eaLnBrk="0" hangingPunct="0">
              <a:defRPr sz="1900">
                <a:solidFill>
                  <a:schemeClr val="tx1"/>
                </a:solidFill>
                <a:latin typeface="Arial" pitchFamily="34" charset="0"/>
                <a:ea typeface="ＭＳ Ｐゴシック" pitchFamily="34" charset="-128"/>
              </a:defRPr>
            </a:lvl3pPr>
            <a:lvl4pPr marL="1560308" indent="-222901" defTabSz="914823" eaLnBrk="0" hangingPunct="0">
              <a:defRPr sz="1900">
                <a:solidFill>
                  <a:schemeClr val="tx1"/>
                </a:solidFill>
                <a:latin typeface="Arial" pitchFamily="34" charset="0"/>
                <a:ea typeface="ＭＳ Ｐゴシック" pitchFamily="34" charset="-128"/>
              </a:defRPr>
            </a:lvl4pPr>
            <a:lvl5pPr marL="2006110" indent="-222901" defTabSz="914823" eaLnBrk="0" hangingPunct="0">
              <a:defRPr sz="1900">
                <a:solidFill>
                  <a:schemeClr val="tx1"/>
                </a:solidFill>
                <a:latin typeface="Arial" pitchFamily="34" charset="0"/>
                <a:ea typeface="ＭＳ Ｐゴシック" pitchFamily="34" charset="-128"/>
              </a:defRPr>
            </a:lvl5pPr>
            <a:lvl6pPr marL="2451912"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897715"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343517"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789319"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r>
              <a:rPr lang="en-US" sz="1200"/>
              <a:t> </a:t>
            </a:r>
          </a:p>
        </p:txBody>
      </p:sp>
      <p:sp>
        <p:nvSpPr>
          <p:cNvPr id="63495"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23" eaLnBrk="0" hangingPunct="0">
              <a:defRPr sz="1900">
                <a:solidFill>
                  <a:schemeClr val="tx1"/>
                </a:solidFill>
                <a:latin typeface="Arial" pitchFamily="34" charset="0"/>
                <a:ea typeface="ＭＳ Ｐゴシック" pitchFamily="34" charset="-128"/>
              </a:defRPr>
            </a:lvl1pPr>
            <a:lvl2pPr marL="724428" indent="-278627" defTabSz="914823" eaLnBrk="0" hangingPunct="0">
              <a:defRPr sz="1900">
                <a:solidFill>
                  <a:schemeClr val="tx1"/>
                </a:solidFill>
                <a:latin typeface="Arial" pitchFamily="34" charset="0"/>
                <a:ea typeface="ＭＳ Ｐゴシック" pitchFamily="34" charset="-128"/>
              </a:defRPr>
            </a:lvl2pPr>
            <a:lvl3pPr marL="1114505" indent="-222901" defTabSz="914823" eaLnBrk="0" hangingPunct="0">
              <a:defRPr sz="1900">
                <a:solidFill>
                  <a:schemeClr val="tx1"/>
                </a:solidFill>
                <a:latin typeface="Arial" pitchFamily="34" charset="0"/>
                <a:ea typeface="ＭＳ Ｐゴシック" pitchFamily="34" charset="-128"/>
              </a:defRPr>
            </a:lvl3pPr>
            <a:lvl4pPr marL="1560308" indent="-222901" defTabSz="914823" eaLnBrk="0" hangingPunct="0">
              <a:defRPr sz="1900">
                <a:solidFill>
                  <a:schemeClr val="tx1"/>
                </a:solidFill>
                <a:latin typeface="Arial" pitchFamily="34" charset="0"/>
                <a:ea typeface="ＭＳ Ｐゴシック" pitchFamily="34" charset="-128"/>
              </a:defRPr>
            </a:lvl4pPr>
            <a:lvl5pPr marL="2006110" indent="-222901" defTabSz="914823" eaLnBrk="0" hangingPunct="0">
              <a:defRPr sz="1900">
                <a:solidFill>
                  <a:schemeClr val="tx1"/>
                </a:solidFill>
                <a:latin typeface="Arial" pitchFamily="34" charset="0"/>
                <a:ea typeface="ＭＳ Ｐゴシック" pitchFamily="34" charset="-128"/>
              </a:defRPr>
            </a:lvl5pPr>
            <a:lvl6pPr marL="2451912"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897715"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343517"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789319"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r>
              <a:rPr lang="en-US" sz="1200"/>
              <a:t>© Ericsson 2016 </a:t>
            </a:r>
          </a:p>
        </p:txBody>
      </p:sp>
    </p:spTree>
    <p:extLst>
      <p:ext uri="{BB962C8B-B14F-4D97-AF65-F5344CB8AC3E}">
        <p14:creationId xmlns:p14="http://schemas.microsoft.com/office/powerpoint/2010/main" val="1810352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86A45C-ACBA-4FF5-897E-AF59791D2D91}" type="slidenum">
              <a:rPr lang="en-US" smtClean="0"/>
              <a:t>51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18291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86A45C-ACBA-4FF5-897E-AF59791D2D91}" type="slidenum">
              <a:rPr lang="en-US" smtClean="0"/>
              <a:t>52</a:t>
            </a:fld>
            <a:endParaRPr lang="en-US"/>
          </a:p>
        </p:txBody>
      </p:sp>
    </p:spTree>
    <p:extLst>
      <p:ext uri="{BB962C8B-B14F-4D97-AF65-F5344CB8AC3E}">
        <p14:creationId xmlns:p14="http://schemas.microsoft.com/office/powerpoint/2010/main" val="1640129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http://advanced-television.com/2017/04/03/japan-fully-uhd-by-2025/</a:t>
            </a:r>
          </a:p>
          <a:p>
            <a:r>
              <a:rPr lang="en-US" dirty="0"/>
              <a:t>https://www.engadget.com/2017/04/05/directv-pga-masters-4k-uhd/</a:t>
            </a:r>
          </a:p>
          <a:p>
            <a:r>
              <a:rPr lang="en-US" dirty="0"/>
              <a:t>https://hdguru.com/ihs-study-4k-ultra-hd-hdr-to-take-major-tv-market-share-by-2020/</a:t>
            </a:r>
          </a:p>
        </p:txBody>
      </p:sp>
      <p:sp>
        <p:nvSpPr>
          <p:cNvPr id="4" name="Slide Number Placeholder 3"/>
          <p:cNvSpPr>
            <a:spLocks noGrp="1"/>
          </p:cNvSpPr>
          <p:nvPr>
            <p:ph type="sldNum" sz="quarter" idx="10"/>
          </p:nvPr>
        </p:nvSpPr>
        <p:spPr/>
        <p:txBody>
          <a:bodyPr/>
          <a:lstStyle/>
          <a:p>
            <a:fld id="{DC86A45C-ACBA-4FF5-897E-AF59791D2D91}" type="slidenum">
              <a:rPr lang="en-US" smtClean="0"/>
              <a:t>53</a:t>
            </a:fld>
            <a:endParaRPr lang="en-US"/>
          </a:p>
        </p:txBody>
      </p:sp>
    </p:spTree>
    <p:extLst>
      <p:ext uri="{BB962C8B-B14F-4D97-AF65-F5344CB8AC3E}">
        <p14:creationId xmlns:p14="http://schemas.microsoft.com/office/powerpoint/2010/main" val="952293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Akamai Q4 2016 State of the Internet Report</a:t>
            </a:r>
          </a:p>
          <a:p>
            <a:endParaRPr lang="en-US" dirty="0"/>
          </a:p>
        </p:txBody>
      </p:sp>
      <p:sp>
        <p:nvSpPr>
          <p:cNvPr id="4" name="Slide Number Placeholder 3"/>
          <p:cNvSpPr>
            <a:spLocks noGrp="1"/>
          </p:cNvSpPr>
          <p:nvPr>
            <p:ph type="sldNum" sz="quarter" idx="10"/>
          </p:nvPr>
        </p:nvSpPr>
        <p:spPr/>
        <p:txBody>
          <a:bodyPr/>
          <a:lstStyle/>
          <a:p>
            <a:fld id="{DC86A45C-ACBA-4FF5-897E-AF59791D2D91}" type="slidenum">
              <a:rPr lang="en-US" smtClean="0"/>
              <a:t>54</a:t>
            </a:fld>
            <a:endParaRPr lang="en-US"/>
          </a:p>
        </p:txBody>
      </p:sp>
    </p:spTree>
    <p:extLst>
      <p:ext uri="{BB962C8B-B14F-4D97-AF65-F5344CB8AC3E}">
        <p14:creationId xmlns:p14="http://schemas.microsoft.com/office/powerpoint/2010/main" val="1919740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https://www.cta.tech/News/Press-Releases/2016/November/2016-a-Banner-Year-for-4K-UHD-TV-Display-Sales-t.aspx</a:t>
            </a:r>
          </a:p>
          <a:p>
            <a:endParaRPr lang="en-US" dirty="0"/>
          </a:p>
        </p:txBody>
      </p:sp>
      <p:sp>
        <p:nvSpPr>
          <p:cNvPr id="4" name="Slide Number Placeholder 3"/>
          <p:cNvSpPr>
            <a:spLocks noGrp="1"/>
          </p:cNvSpPr>
          <p:nvPr>
            <p:ph type="sldNum" sz="quarter" idx="10"/>
          </p:nvPr>
        </p:nvSpPr>
        <p:spPr/>
        <p:txBody>
          <a:bodyPr/>
          <a:lstStyle/>
          <a:p>
            <a:fld id="{DC86A45C-ACBA-4FF5-897E-AF59791D2D91}" type="slidenum">
              <a:rPr lang="en-US" smtClean="0"/>
              <a:t>55</a:t>
            </a:fld>
            <a:endParaRPr lang="en-US"/>
          </a:p>
        </p:txBody>
      </p:sp>
    </p:spTree>
    <p:extLst>
      <p:ext uri="{BB962C8B-B14F-4D97-AF65-F5344CB8AC3E}">
        <p14:creationId xmlns:p14="http://schemas.microsoft.com/office/powerpoint/2010/main" val="1966623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86A45C-ACBA-4FF5-897E-AF59791D2D91}" type="slidenum">
              <a:rPr lang="en-US" smtClean="0"/>
              <a:t>56</a:t>
            </a:fld>
            <a:endParaRPr lang="en-US"/>
          </a:p>
        </p:txBody>
      </p:sp>
    </p:spTree>
    <p:extLst>
      <p:ext uri="{BB962C8B-B14F-4D97-AF65-F5344CB8AC3E}">
        <p14:creationId xmlns:p14="http://schemas.microsoft.com/office/powerpoint/2010/main" val="1431272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86A45C-ACBA-4FF5-897E-AF59791D2D91}" type="slidenum">
              <a:rPr lang="en-US" smtClean="0"/>
              <a:t>57</a:t>
            </a:fld>
            <a:endParaRPr lang="en-US"/>
          </a:p>
        </p:txBody>
      </p:sp>
    </p:spTree>
    <p:extLst>
      <p:ext uri="{BB962C8B-B14F-4D97-AF65-F5344CB8AC3E}">
        <p14:creationId xmlns:p14="http://schemas.microsoft.com/office/powerpoint/2010/main" val="86578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03188" y="750888"/>
            <a:ext cx="6678612" cy="375761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a:xfrm>
            <a:off x="688192" y="4758384"/>
            <a:ext cx="5508606" cy="4508187"/>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0" tIns="44580" rIns="89160" bIns="44580"/>
          <a:lstStyle/>
          <a:p>
            <a:pPr>
              <a:defRPr/>
            </a:pPr>
            <a:endParaRPr lang="en-US" dirty="0">
              <a:ea typeface="MS PGothic" pitchFamily="34" charset="-128"/>
            </a:endParaRPr>
          </a:p>
        </p:txBody>
      </p:sp>
      <p:sp>
        <p:nvSpPr>
          <p:cNvPr id="6451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23" eaLnBrk="0" hangingPunct="0">
              <a:defRPr sz="1900">
                <a:solidFill>
                  <a:schemeClr val="tx1"/>
                </a:solidFill>
                <a:latin typeface="Arial" pitchFamily="34" charset="0"/>
                <a:ea typeface="ＭＳ Ｐゴシック" pitchFamily="34" charset="-128"/>
              </a:defRPr>
            </a:lvl1pPr>
            <a:lvl2pPr marL="724428" indent="-278627" defTabSz="914823" eaLnBrk="0" hangingPunct="0">
              <a:defRPr sz="1900">
                <a:solidFill>
                  <a:schemeClr val="tx1"/>
                </a:solidFill>
                <a:latin typeface="Arial" pitchFamily="34" charset="0"/>
                <a:ea typeface="ＭＳ Ｐゴシック" pitchFamily="34" charset="-128"/>
              </a:defRPr>
            </a:lvl2pPr>
            <a:lvl3pPr marL="1114505" indent="-222901" defTabSz="914823" eaLnBrk="0" hangingPunct="0">
              <a:defRPr sz="1900">
                <a:solidFill>
                  <a:schemeClr val="tx1"/>
                </a:solidFill>
                <a:latin typeface="Arial" pitchFamily="34" charset="0"/>
                <a:ea typeface="ＭＳ Ｐゴシック" pitchFamily="34" charset="-128"/>
              </a:defRPr>
            </a:lvl3pPr>
            <a:lvl4pPr marL="1560308" indent="-222901" defTabSz="914823" eaLnBrk="0" hangingPunct="0">
              <a:defRPr sz="1900">
                <a:solidFill>
                  <a:schemeClr val="tx1"/>
                </a:solidFill>
                <a:latin typeface="Arial" pitchFamily="34" charset="0"/>
                <a:ea typeface="ＭＳ Ｐゴシック" pitchFamily="34" charset="-128"/>
              </a:defRPr>
            </a:lvl4pPr>
            <a:lvl5pPr marL="2006110" indent="-222901" defTabSz="914823" eaLnBrk="0" hangingPunct="0">
              <a:defRPr sz="1900">
                <a:solidFill>
                  <a:schemeClr val="tx1"/>
                </a:solidFill>
                <a:latin typeface="Arial" pitchFamily="34" charset="0"/>
                <a:ea typeface="ＭＳ Ｐゴシック" pitchFamily="34" charset="-128"/>
              </a:defRPr>
            </a:lvl5pPr>
            <a:lvl6pPr marL="2451912"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897715"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343517"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789319"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r>
              <a:rPr lang="en-US" sz="1200"/>
              <a:t>2016-08-31 </a:t>
            </a:r>
          </a:p>
        </p:txBody>
      </p:sp>
      <p:sp>
        <p:nvSpPr>
          <p:cNvPr id="645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23" eaLnBrk="0" hangingPunct="0">
              <a:defRPr sz="1900">
                <a:solidFill>
                  <a:schemeClr val="tx1"/>
                </a:solidFill>
                <a:latin typeface="Arial" pitchFamily="34" charset="0"/>
                <a:ea typeface="ＭＳ Ｐゴシック" pitchFamily="34" charset="-128"/>
              </a:defRPr>
            </a:lvl1pPr>
            <a:lvl2pPr marL="724428" indent="-278627" defTabSz="914823" eaLnBrk="0" hangingPunct="0">
              <a:defRPr sz="1900">
                <a:solidFill>
                  <a:schemeClr val="tx1"/>
                </a:solidFill>
                <a:latin typeface="Arial" pitchFamily="34" charset="0"/>
                <a:ea typeface="ＭＳ Ｐゴシック" pitchFamily="34" charset="-128"/>
              </a:defRPr>
            </a:lvl2pPr>
            <a:lvl3pPr marL="1114505" indent="-222901" defTabSz="914823" eaLnBrk="0" hangingPunct="0">
              <a:defRPr sz="1900">
                <a:solidFill>
                  <a:schemeClr val="tx1"/>
                </a:solidFill>
                <a:latin typeface="Arial" pitchFamily="34" charset="0"/>
                <a:ea typeface="ＭＳ Ｐゴシック" pitchFamily="34" charset="-128"/>
              </a:defRPr>
            </a:lvl3pPr>
            <a:lvl4pPr marL="1560308" indent="-222901" defTabSz="914823" eaLnBrk="0" hangingPunct="0">
              <a:defRPr sz="1900">
                <a:solidFill>
                  <a:schemeClr val="tx1"/>
                </a:solidFill>
                <a:latin typeface="Arial" pitchFamily="34" charset="0"/>
                <a:ea typeface="ＭＳ Ｐゴシック" pitchFamily="34" charset="-128"/>
              </a:defRPr>
            </a:lvl4pPr>
            <a:lvl5pPr marL="2006110" indent="-222901" defTabSz="914823" eaLnBrk="0" hangingPunct="0">
              <a:defRPr sz="1900">
                <a:solidFill>
                  <a:schemeClr val="tx1"/>
                </a:solidFill>
                <a:latin typeface="Arial" pitchFamily="34" charset="0"/>
                <a:ea typeface="ＭＳ Ｐゴシック" pitchFamily="34" charset="-128"/>
              </a:defRPr>
            </a:lvl5pPr>
            <a:lvl6pPr marL="2451912"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897715"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343517"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789319"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fld id="{662838CC-C041-4564-87FB-9D16B870C02A}" type="slidenum">
              <a:rPr lang="en-US" sz="1200" smtClean="0"/>
              <a:t>10</a:t>
            </a:fld>
            <a:endParaRPr lang="en-US" sz="1200"/>
          </a:p>
        </p:txBody>
      </p:sp>
      <p:sp>
        <p:nvSpPr>
          <p:cNvPr id="6451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23" eaLnBrk="0" hangingPunct="0">
              <a:defRPr sz="1900">
                <a:solidFill>
                  <a:schemeClr val="tx1"/>
                </a:solidFill>
                <a:latin typeface="Arial" pitchFamily="34" charset="0"/>
                <a:ea typeface="ＭＳ Ｐゴシック" pitchFamily="34" charset="-128"/>
              </a:defRPr>
            </a:lvl1pPr>
            <a:lvl2pPr marL="724428" indent="-278627" defTabSz="914823" eaLnBrk="0" hangingPunct="0">
              <a:defRPr sz="1900">
                <a:solidFill>
                  <a:schemeClr val="tx1"/>
                </a:solidFill>
                <a:latin typeface="Arial" pitchFamily="34" charset="0"/>
                <a:ea typeface="ＭＳ Ｐゴシック" pitchFamily="34" charset="-128"/>
              </a:defRPr>
            </a:lvl2pPr>
            <a:lvl3pPr marL="1114505" indent="-222901" defTabSz="914823" eaLnBrk="0" hangingPunct="0">
              <a:defRPr sz="1900">
                <a:solidFill>
                  <a:schemeClr val="tx1"/>
                </a:solidFill>
                <a:latin typeface="Arial" pitchFamily="34" charset="0"/>
                <a:ea typeface="ＭＳ Ｐゴシック" pitchFamily="34" charset="-128"/>
              </a:defRPr>
            </a:lvl3pPr>
            <a:lvl4pPr marL="1560308" indent="-222901" defTabSz="914823" eaLnBrk="0" hangingPunct="0">
              <a:defRPr sz="1900">
                <a:solidFill>
                  <a:schemeClr val="tx1"/>
                </a:solidFill>
                <a:latin typeface="Arial" pitchFamily="34" charset="0"/>
                <a:ea typeface="ＭＳ Ｐゴシック" pitchFamily="34" charset="-128"/>
              </a:defRPr>
            </a:lvl4pPr>
            <a:lvl5pPr marL="2006110" indent="-222901" defTabSz="914823" eaLnBrk="0" hangingPunct="0">
              <a:defRPr sz="1900">
                <a:solidFill>
                  <a:schemeClr val="tx1"/>
                </a:solidFill>
                <a:latin typeface="Arial" pitchFamily="34" charset="0"/>
                <a:ea typeface="ＭＳ Ｐゴシック" pitchFamily="34" charset="-128"/>
              </a:defRPr>
            </a:lvl5pPr>
            <a:lvl6pPr marL="2451912"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897715"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343517"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789319"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r>
              <a:rPr lang="en-US" sz="1200"/>
              <a:t> </a:t>
            </a:r>
          </a:p>
        </p:txBody>
      </p:sp>
      <p:sp>
        <p:nvSpPr>
          <p:cNvPr id="64519"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23" eaLnBrk="0" hangingPunct="0">
              <a:defRPr sz="1900">
                <a:solidFill>
                  <a:schemeClr val="tx1"/>
                </a:solidFill>
                <a:latin typeface="Arial" pitchFamily="34" charset="0"/>
                <a:ea typeface="ＭＳ Ｐゴシック" pitchFamily="34" charset="-128"/>
              </a:defRPr>
            </a:lvl1pPr>
            <a:lvl2pPr marL="724428" indent="-278627" defTabSz="914823" eaLnBrk="0" hangingPunct="0">
              <a:defRPr sz="1900">
                <a:solidFill>
                  <a:schemeClr val="tx1"/>
                </a:solidFill>
                <a:latin typeface="Arial" pitchFamily="34" charset="0"/>
                <a:ea typeface="ＭＳ Ｐゴシック" pitchFamily="34" charset="-128"/>
              </a:defRPr>
            </a:lvl2pPr>
            <a:lvl3pPr marL="1114505" indent="-222901" defTabSz="914823" eaLnBrk="0" hangingPunct="0">
              <a:defRPr sz="1900">
                <a:solidFill>
                  <a:schemeClr val="tx1"/>
                </a:solidFill>
                <a:latin typeface="Arial" pitchFamily="34" charset="0"/>
                <a:ea typeface="ＭＳ Ｐゴシック" pitchFamily="34" charset="-128"/>
              </a:defRPr>
            </a:lvl3pPr>
            <a:lvl4pPr marL="1560308" indent="-222901" defTabSz="914823" eaLnBrk="0" hangingPunct="0">
              <a:defRPr sz="1900">
                <a:solidFill>
                  <a:schemeClr val="tx1"/>
                </a:solidFill>
                <a:latin typeface="Arial" pitchFamily="34" charset="0"/>
                <a:ea typeface="ＭＳ Ｐゴシック" pitchFamily="34" charset="-128"/>
              </a:defRPr>
            </a:lvl4pPr>
            <a:lvl5pPr marL="2006110" indent="-222901" defTabSz="914823" eaLnBrk="0" hangingPunct="0">
              <a:defRPr sz="1900">
                <a:solidFill>
                  <a:schemeClr val="tx1"/>
                </a:solidFill>
                <a:latin typeface="Arial" pitchFamily="34" charset="0"/>
                <a:ea typeface="ＭＳ Ｐゴシック" pitchFamily="34" charset="-128"/>
              </a:defRPr>
            </a:lvl5pPr>
            <a:lvl6pPr marL="2451912"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897715"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343517"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789319" indent="-222901" defTabSz="914823"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r>
              <a:rPr lang="en-US" sz="1200"/>
              <a:t>© Ericsson 2016 </a:t>
            </a:r>
          </a:p>
        </p:txBody>
      </p:sp>
    </p:spTree>
    <p:extLst>
      <p:ext uri="{BB962C8B-B14F-4D97-AF65-F5344CB8AC3E}">
        <p14:creationId xmlns:p14="http://schemas.microsoft.com/office/powerpoint/2010/main" val="100597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dirty="0"/>
          </a:p>
        </p:txBody>
      </p:sp>
      <p:sp>
        <p:nvSpPr>
          <p:cNvPr id="4" name="Date Placeholder 3"/>
          <p:cNvSpPr>
            <a:spLocks noGrp="1"/>
          </p:cNvSpPr>
          <p:nvPr>
            <p:ph type="dt" sz="quarter" idx="1"/>
          </p:nvPr>
        </p:nvSpPr>
        <p:spPr/>
        <p:txBody>
          <a:bodyPr/>
          <a:lstStyle/>
          <a:p>
            <a:pPr>
              <a:defRPr/>
            </a:pPr>
            <a:r>
              <a:rPr lang="en-US"/>
              <a:t>2016-08-31 </a:t>
            </a:r>
            <a:endParaRPr lang="en-US" dirty="0"/>
          </a:p>
        </p:txBody>
      </p:sp>
      <p:sp>
        <p:nvSpPr>
          <p:cNvPr id="5" name="Slide Number Placeholder 4"/>
          <p:cNvSpPr>
            <a:spLocks noGrp="1"/>
          </p:cNvSpPr>
          <p:nvPr>
            <p:ph type="sldNum" sz="quarter" idx="5"/>
          </p:nvPr>
        </p:nvSpPr>
        <p:spPr/>
        <p:txBody>
          <a:bodyPr/>
          <a:lstStyle/>
          <a:p>
            <a:pPr>
              <a:defRPr/>
            </a:pPr>
            <a:fld id="{94CC93C6-24A9-437F-A21D-F4889D56AA3F}" type="slidenum">
              <a:rPr lang="en-US" smtClean="0"/>
              <a:t>11</a:t>
            </a:fld>
            <a:endParaRPr lang="en-US" dirty="0"/>
          </a:p>
        </p:txBody>
      </p:sp>
      <p:sp>
        <p:nvSpPr>
          <p:cNvPr id="6" name="Header Placeholder 5"/>
          <p:cNvSpPr>
            <a:spLocks noGrp="1"/>
          </p:cNvSpPr>
          <p:nvPr>
            <p:ph type="hdr" sz="quarter"/>
          </p:nvPr>
        </p:nvSpPr>
        <p:spPr/>
        <p:txBody>
          <a:bodyPr/>
          <a:lstStyle/>
          <a:p>
            <a:pPr>
              <a:defRPr/>
            </a:pPr>
            <a:r>
              <a:rPr lang="en-US"/>
              <a:t> </a:t>
            </a:r>
          </a:p>
        </p:txBody>
      </p:sp>
      <p:sp>
        <p:nvSpPr>
          <p:cNvPr id="7" name="Footer Placeholder 6"/>
          <p:cNvSpPr>
            <a:spLocks noGrp="1"/>
          </p:cNvSpPr>
          <p:nvPr>
            <p:ph type="ftr" sz="quarter" idx="4"/>
          </p:nvPr>
        </p:nvSpPr>
        <p:spPr/>
        <p:txBody>
          <a:bodyPr/>
          <a:lstStyle/>
          <a:p>
            <a:pPr>
              <a:defRPr/>
            </a:pPr>
            <a:r>
              <a:rPr lang="en-US"/>
              <a:t>© Ericsson 2016 </a:t>
            </a:r>
            <a:endParaRPr lang="en-US" dirty="0"/>
          </a:p>
        </p:txBody>
      </p:sp>
    </p:spTree>
    <p:extLst>
      <p:ext uri="{BB962C8B-B14F-4D97-AF65-F5344CB8AC3E}">
        <p14:creationId xmlns:p14="http://schemas.microsoft.com/office/powerpoint/2010/main" val="413795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2988" y="850900"/>
            <a:ext cx="4781550" cy="2689225"/>
          </a:xfrm>
        </p:spPr>
      </p:sp>
      <p:sp>
        <p:nvSpPr>
          <p:cNvPr id="3" name="Notes Placeholder 2"/>
          <p:cNvSpPr>
            <a:spLocks noGrp="1"/>
          </p:cNvSpPr>
          <p:nvPr>
            <p:ph type="body" idx="1"/>
          </p:nvPr>
        </p:nvSpPr>
        <p:spPr/>
        <p:txBody>
          <a:bodyPr/>
          <a:lstStyle/>
          <a:p>
            <a:r>
              <a:rPr lang="en-US" dirty="0"/>
              <a:t>Knowing nothing</a:t>
            </a:r>
            <a:r>
              <a:rPr lang="en-US" baseline="0" dirty="0"/>
              <a:t> about the content, a conservative color volume mapping approach is to map the entire HDR color volume to the target display color volume</a:t>
            </a:r>
            <a:endParaRPr lang="en-US" dirty="0"/>
          </a:p>
        </p:txBody>
      </p:sp>
      <p:sp>
        <p:nvSpPr>
          <p:cNvPr id="4" name="Slide Number Placeholder 3"/>
          <p:cNvSpPr>
            <a:spLocks noGrp="1"/>
          </p:cNvSpPr>
          <p:nvPr>
            <p:ph type="sldNum" sz="quarter" idx="10"/>
          </p:nvPr>
        </p:nvSpPr>
        <p:spPr/>
        <p:txBody>
          <a:bodyPr/>
          <a:lstStyle/>
          <a:p>
            <a:fld id="{42ABE80F-F520-43FF-B812-D77F2A9E5A39}" type="slidenum">
              <a:rPr lang="en-US" smtClean="0"/>
              <a:pPr/>
              <a:t>12</a:t>
            </a:fld>
            <a:endParaRPr lang="en-US"/>
          </a:p>
        </p:txBody>
      </p:sp>
      <p:sp>
        <p:nvSpPr>
          <p:cNvPr id="5" name="Footer Placeholder 4"/>
          <p:cNvSpPr>
            <a:spLocks noGrp="1"/>
          </p:cNvSpPr>
          <p:nvPr>
            <p:ph type="ftr" sz="quarter" idx="11"/>
          </p:nvPr>
        </p:nvSpPr>
        <p:spPr/>
        <p:txBody>
          <a:bodyPr/>
          <a:lstStyle/>
          <a:p>
            <a:r>
              <a:rPr lang="en-US"/>
              <a:t>© DOLBY LABORATORIES, INC.</a:t>
            </a:r>
            <a:endParaRPr lang="en-US" dirty="0"/>
          </a:p>
        </p:txBody>
      </p:sp>
      <p:sp>
        <p:nvSpPr>
          <p:cNvPr id="6" name="Date Placeholder 5"/>
          <p:cNvSpPr>
            <a:spLocks noGrp="1"/>
          </p:cNvSpPr>
          <p:nvPr>
            <p:ph type="dt" idx="12"/>
          </p:nvPr>
        </p:nvSpPr>
        <p:spPr/>
        <p:txBody>
          <a:bodyPr/>
          <a:lstStyle/>
          <a:p>
            <a:fld id="{75C7A410-1CAC-48B6-9EB0-A3EE54559E75}" type="datetime4">
              <a:rPr lang="en-US" smtClean="0"/>
              <a:t>April 22, 2017</a:t>
            </a:fld>
            <a:endParaRPr lang="en-US"/>
          </a:p>
        </p:txBody>
      </p:sp>
    </p:spTree>
    <p:extLst>
      <p:ext uri="{BB962C8B-B14F-4D97-AF65-F5344CB8AC3E}">
        <p14:creationId xmlns:p14="http://schemas.microsoft.com/office/powerpoint/2010/main" val="984466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dirty="0"/>
          </a:p>
        </p:txBody>
      </p:sp>
      <p:sp>
        <p:nvSpPr>
          <p:cNvPr id="4" name="Date Placeholder 3"/>
          <p:cNvSpPr>
            <a:spLocks noGrp="1"/>
          </p:cNvSpPr>
          <p:nvPr>
            <p:ph type="dt" sz="quarter" idx="1"/>
          </p:nvPr>
        </p:nvSpPr>
        <p:spPr/>
        <p:txBody>
          <a:bodyPr/>
          <a:lstStyle/>
          <a:p>
            <a:pPr>
              <a:defRPr/>
            </a:pPr>
            <a:r>
              <a:rPr lang="en-US"/>
              <a:t>2016-08-31 </a:t>
            </a:r>
            <a:endParaRPr lang="en-US" dirty="0"/>
          </a:p>
        </p:txBody>
      </p:sp>
      <p:sp>
        <p:nvSpPr>
          <p:cNvPr id="5" name="Slide Number Placeholder 4"/>
          <p:cNvSpPr>
            <a:spLocks noGrp="1"/>
          </p:cNvSpPr>
          <p:nvPr>
            <p:ph type="sldNum" sz="quarter" idx="5"/>
          </p:nvPr>
        </p:nvSpPr>
        <p:spPr/>
        <p:txBody>
          <a:bodyPr/>
          <a:lstStyle/>
          <a:p>
            <a:pPr>
              <a:defRPr/>
            </a:pPr>
            <a:fld id="{94CC93C6-24A9-437F-A21D-F4889D56AA3F}" type="slidenum">
              <a:rPr lang="en-US" smtClean="0"/>
              <a:t>13</a:t>
            </a:fld>
            <a:endParaRPr lang="en-US" dirty="0"/>
          </a:p>
        </p:txBody>
      </p:sp>
      <p:sp>
        <p:nvSpPr>
          <p:cNvPr id="6" name="Header Placeholder 5"/>
          <p:cNvSpPr>
            <a:spLocks noGrp="1"/>
          </p:cNvSpPr>
          <p:nvPr>
            <p:ph type="hdr" sz="quarter"/>
          </p:nvPr>
        </p:nvSpPr>
        <p:spPr/>
        <p:txBody>
          <a:bodyPr/>
          <a:lstStyle/>
          <a:p>
            <a:pPr>
              <a:defRPr/>
            </a:pPr>
            <a:r>
              <a:rPr lang="en-US"/>
              <a:t> </a:t>
            </a:r>
          </a:p>
        </p:txBody>
      </p:sp>
      <p:sp>
        <p:nvSpPr>
          <p:cNvPr id="7" name="Footer Placeholder 6"/>
          <p:cNvSpPr>
            <a:spLocks noGrp="1"/>
          </p:cNvSpPr>
          <p:nvPr>
            <p:ph type="ftr" sz="quarter" idx="4"/>
          </p:nvPr>
        </p:nvSpPr>
        <p:spPr/>
        <p:txBody>
          <a:bodyPr/>
          <a:lstStyle/>
          <a:p>
            <a:pPr>
              <a:defRPr/>
            </a:pPr>
            <a:r>
              <a:rPr lang="en-US"/>
              <a:t>© Ericsson 2016 </a:t>
            </a:r>
            <a:endParaRPr lang="en-US" dirty="0"/>
          </a:p>
        </p:txBody>
      </p:sp>
    </p:spTree>
    <p:extLst>
      <p:ext uri="{BB962C8B-B14F-4D97-AF65-F5344CB8AC3E}">
        <p14:creationId xmlns:p14="http://schemas.microsoft.com/office/powerpoint/2010/main" val="2102358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2988" y="850900"/>
            <a:ext cx="4781550" cy="2689225"/>
          </a:xfrm>
        </p:spPr>
      </p:sp>
      <p:sp>
        <p:nvSpPr>
          <p:cNvPr id="3" name="Notes Placeholder 2"/>
          <p:cNvSpPr>
            <a:spLocks noGrp="1"/>
          </p:cNvSpPr>
          <p:nvPr>
            <p:ph type="body" idx="1"/>
          </p:nvPr>
        </p:nvSpPr>
        <p:spPr/>
        <p:txBody>
          <a:bodyPr/>
          <a:lstStyle/>
          <a:p>
            <a:r>
              <a:rPr lang="en-US" dirty="0"/>
              <a:t>But if we know about the image characteristics, we can optimize this mapping. </a:t>
            </a:r>
          </a:p>
          <a:p>
            <a:r>
              <a:rPr lang="en-US" dirty="0"/>
              <a:t>In this example the source image contains colors that are both brighter and darker than SDR, so need to be mapped into range</a:t>
            </a:r>
          </a:p>
        </p:txBody>
      </p:sp>
      <p:sp>
        <p:nvSpPr>
          <p:cNvPr id="4" name="Slide Number Placeholder 3"/>
          <p:cNvSpPr>
            <a:spLocks noGrp="1"/>
          </p:cNvSpPr>
          <p:nvPr>
            <p:ph type="sldNum" sz="quarter" idx="10"/>
          </p:nvPr>
        </p:nvSpPr>
        <p:spPr/>
        <p:txBody>
          <a:bodyPr/>
          <a:lstStyle/>
          <a:p>
            <a:fld id="{42ABE80F-F520-43FF-B812-D77F2A9E5A39}" type="slidenum">
              <a:rPr lang="en-US" smtClean="0"/>
              <a:pPr/>
              <a:t>14</a:t>
            </a:fld>
            <a:endParaRPr lang="en-US"/>
          </a:p>
        </p:txBody>
      </p:sp>
      <p:sp>
        <p:nvSpPr>
          <p:cNvPr id="5" name="Footer Placeholder 4"/>
          <p:cNvSpPr>
            <a:spLocks noGrp="1"/>
          </p:cNvSpPr>
          <p:nvPr>
            <p:ph type="ftr" sz="quarter" idx="11"/>
          </p:nvPr>
        </p:nvSpPr>
        <p:spPr/>
        <p:txBody>
          <a:bodyPr/>
          <a:lstStyle/>
          <a:p>
            <a:r>
              <a:rPr lang="en-US"/>
              <a:t>© DOLBY LABORATORIES, INC.</a:t>
            </a:r>
            <a:endParaRPr lang="en-US" dirty="0"/>
          </a:p>
        </p:txBody>
      </p:sp>
      <p:sp>
        <p:nvSpPr>
          <p:cNvPr id="6" name="Date Placeholder 5"/>
          <p:cNvSpPr>
            <a:spLocks noGrp="1"/>
          </p:cNvSpPr>
          <p:nvPr>
            <p:ph type="dt" idx="12"/>
          </p:nvPr>
        </p:nvSpPr>
        <p:spPr/>
        <p:txBody>
          <a:bodyPr/>
          <a:lstStyle/>
          <a:p>
            <a:fld id="{F452A3E1-C421-4A4C-87B3-5ED1E561B4AE}" type="datetime4">
              <a:rPr lang="en-US" smtClean="0"/>
              <a:t>April 22, 2017</a:t>
            </a:fld>
            <a:endParaRPr lang="en-US"/>
          </a:p>
        </p:txBody>
      </p:sp>
    </p:spTree>
    <p:extLst>
      <p:ext uri="{BB962C8B-B14F-4D97-AF65-F5344CB8AC3E}">
        <p14:creationId xmlns:p14="http://schemas.microsoft.com/office/powerpoint/2010/main" val="1033728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9F5EE-48C4-9344-BC06-FF6683A0FF73}" type="slidenum">
              <a:rPr lang="en-US" smtClean="0"/>
              <a:t>34</a:t>
            </a:fld>
            <a:endParaRPr lang="en-US"/>
          </a:p>
        </p:txBody>
      </p:sp>
    </p:spTree>
    <p:extLst>
      <p:ext uri="{BB962C8B-B14F-4D97-AF65-F5344CB8AC3E}">
        <p14:creationId xmlns:p14="http://schemas.microsoft.com/office/powerpoint/2010/main" val="1500386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E99F5EE-48C4-9344-BC06-FF6683A0FF73}" type="slidenum">
              <a:rPr lang="en-US" smtClean="0"/>
              <a:t>37</a:t>
            </a:fld>
            <a:endParaRPr lang="en-US" dirty="0"/>
          </a:p>
        </p:txBody>
      </p:sp>
    </p:spTree>
    <p:extLst>
      <p:ext uri="{BB962C8B-B14F-4D97-AF65-F5344CB8AC3E}">
        <p14:creationId xmlns:p14="http://schemas.microsoft.com/office/powerpoint/2010/main" val="65697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1CB0D3-0D5B-48BB-9850-7954859726BF}" type="datetimeFigureOut">
              <a:rPr lang="en-US" smtClean="0"/>
              <a:t>4/22/17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1C2FA-C8B2-4508-8D75-EF6B98C9DC14}" type="slidenum">
              <a:rPr lang="en-US" smtClean="0"/>
              <a:t>‹#›</a:t>
            </a:fld>
            <a:endParaRPr lang="en-US"/>
          </a:p>
        </p:txBody>
      </p:sp>
    </p:spTree>
    <p:extLst>
      <p:ext uri="{BB962C8B-B14F-4D97-AF65-F5344CB8AC3E}">
        <p14:creationId xmlns:p14="http://schemas.microsoft.com/office/powerpoint/2010/main" val="4185758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1CB0D3-0D5B-48BB-9850-7954859726BF}" type="datetimeFigureOut">
              <a:rPr lang="en-US" smtClean="0"/>
              <a:t>4/22/17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1C2FA-C8B2-4508-8D75-EF6B98C9DC14}" type="slidenum">
              <a:rPr lang="en-US" smtClean="0"/>
              <a:t>‹#›</a:t>
            </a:fld>
            <a:endParaRPr lang="en-US"/>
          </a:p>
        </p:txBody>
      </p:sp>
    </p:spTree>
    <p:extLst>
      <p:ext uri="{BB962C8B-B14F-4D97-AF65-F5344CB8AC3E}">
        <p14:creationId xmlns:p14="http://schemas.microsoft.com/office/powerpoint/2010/main" val="2766151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1CB0D3-0D5B-48BB-9850-7954859726BF}" type="datetimeFigureOut">
              <a:rPr lang="en-US" smtClean="0"/>
              <a:t>4/22/17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1C2FA-C8B2-4508-8D75-EF6B98C9DC14}" type="slidenum">
              <a:rPr lang="en-US" smtClean="0"/>
              <a:t>‹#›</a:t>
            </a:fld>
            <a:endParaRPr lang="en-US"/>
          </a:p>
        </p:txBody>
      </p:sp>
    </p:spTree>
    <p:extLst>
      <p:ext uri="{BB962C8B-B14F-4D97-AF65-F5344CB8AC3E}">
        <p14:creationId xmlns:p14="http://schemas.microsoft.com/office/powerpoint/2010/main" val="99458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2" y="2971800"/>
            <a:ext cx="8298485" cy="800100"/>
          </a:xfrm>
        </p:spPr>
        <p:txBody>
          <a:bodyPr bIns="0"/>
          <a:lstStyle>
            <a:lvl1pPr algn="r">
              <a:defRPr lang="en-US" dirty="0"/>
            </a:lvl1pPr>
            <a:extLst/>
          </a:lstStyle>
          <a:p>
            <a:r>
              <a:rPr lang="en-US" dirty="0" smtClean="0"/>
              <a:t>Click to add photo album title</a:t>
            </a:r>
            <a:endParaRPr lang="en-US" dirty="0"/>
          </a:p>
        </p:txBody>
      </p:sp>
      <p:sp>
        <p:nvSpPr>
          <p:cNvPr id="9" name="Rectangle 7"/>
          <p:cNvSpPr>
            <a:spLocks noGrp="1"/>
          </p:cNvSpPr>
          <p:nvPr>
            <p:ph type="body" sz="quarter" idx="10" hasCustomPrompt="1"/>
          </p:nvPr>
        </p:nvSpPr>
        <p:spPr>
          <a:xfrm>
            <a:off x="2133600" y="3850481"/>
            <a:ext cx="6386946" cy="9144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date and other details</a:t>
            </a:r>
            <a:endParaRPr lang="en-US" dirty="0"/>
          </a:p>
        </p:txBody>
      </p:sp>
      <p:sp>
        <p:nvSpPr>
          <p:cNvPr id="27" name="Rectangle 6"/>
          <p:cNvSpPr>
            <a:spLocks noGrp="1"/>
          </p:cNvSpPr>
          <p:nvPr>
            <p:ph type="pic" sz="quarter" idx="11"/>
          </p:nvPr>
        </p:nvSpPr>
        <p:spPr>
          <a:xfrm>
            <a:off x="6096000" y="1200150"/>
            <a:ext cx="2286000" cy="17145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6" name="Rectangle 5"/>
          <p:cNvSpPr/>
          <p:nvPr userDrawn="1"/>
        </p:nvSpPr>
        <p:spPr>
          <a:xfrm>
            <a:off x="176844" y="140178"/>
            <a:ext cx="8763000" cy="4660422"/>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p>
        </p:txBody>
      </p:sp>
      <p:sp>
        <p:nvSpPr>
          <p:cNvPr id="11" name="Rectangle 10"/>
          <p:cNvSpPr>
            <a:spLocks noGrp="1"/>
          </p:cNvSpPr>
          <p:nvPr>
            <p:ph type="dt" sz="half" idx="12"/>
          </p:nvPr>
        </p:nvSpPr>
        <p:spPr/>
        <p:txBody>
          <a:bodyPr/>
          <a:lstStyle>
            <a:extLst/>
          </a:lstStyle>
          <a:p>
            <a:fld id="{F30C84A2-23CF-44F5-B813-5187ED5C7D1C}" type="datetimeFigureOut">
              <a:rPr lang="en-US" sz="1200" smtClean="0">
                <a:solidFill>
                  <a:schemeClr val="tx2"/>
                </a:solidFill>
              </a:rPr>
              <a:pPr/>
              <a:t>4/22/17</a:t>
            </a:fld>
            <a:endParaRPr lang="en-US" dirty="0"/>
          </a:p>
        </p:txBody>
      </p:sp>
      <p:sp>
        <p:nvSpPr>
          <p:cNvPr id="12" name="Rectangle 11"/>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3" name="Rectangle 12"/>
          <p:cNvSpPr>
            <a:spLocks noGrp="1"/>
          </p:cNvSpPr>
          <p:nvPr>
            <p:ph type="ftr" sz="quarter" idx="14"/>
          </p:nvPr>
        </p:nvSpPr>
        <p:spPr/>
        <p:txBody>
          <a:bodyPr/>
          <a:lstStyle>
            <a:extLst/>
          </a:lstStyle>
          <a:p>
            <a:endParaRPr lang="en-US" dirty="0"/>
          </a:p>
        </p:txBody>
      </p:sp>
    </p:spTree>
    <p:extLst>
      <p:ext uri="{BB962C8B-B14F-4D97-AF65-F5344CB8AC3E}">
        <p14:creationId xmlns:p14="http://schemas.microsoft.com/office/powerpoint/2010/main" val="70892726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in Bod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Arial"/>
              <a:buNone/>
              <a:defRPr sz="32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 name="Content Placeholder 2"/>
          <p:cNvSpPr>
            <a:spLocks noGrp="1"/>
          </p:cNvSpPr>
          <p:nvPr>
            <p:ph sz="quarter" idx="10"/>
          </p:nvPr>
        </p:nvSpPr>
        <p:spPr>
          <a:xfrm>
            <a:off x="533400" y="1657350"/>
            <a:ext cx="81534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06578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ma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393701" y="1350169"/>
            <a:ext cx="3854450" cy="35433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393702" y="179786"/>
            <a:ext cx="3854449" cy="814028"/>
          </a:xfrm>
        </p:spPr>
        <p:txBody>
          <a:bodyPr/>
          <a:lstStyle/>
          <a:p>
            <a:r>
              <a:rPr lang="en-US"/>
              <a:t>Click to edit Master title style</a:t>
            </a:r>
          </a:p>
        </p:txBody>
      </p:sp>
    </p:spTree>
    <p:extLst>
      <p:ext uri="{BB962C8B-B14F-4D97-AF65-F5344CB8AC3E}">
        <p14:creationId xmlns:p14="http://schemas.microsoft.com/office/powerpoint/2010/main" val="1277855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u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393701" y="1350169"/>
            <a:ext cx="4105275" cy="35433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393702" y="179786"/>
            <a:ext cx="7494587" cy="814028"/>
          </a:xfrm>
        </p:spPr>
        <p:txBody>
          <a:bodyPr/>
          <a:lstStyle/>
          <a:p>
            <a:r>
              <a:rPr lang="en-US" dirty="0"/>
              <a:t>Click to edit Master title style</a:t>
            </a:r>
          </a:p>
        </p:txBody>
      </p:sp>
    </p:spTree>
    <p:extLst>
      <p:ext uri="{BB962C8B-B14F-4D97-AF65-F5344CB8AC3E}">
        <p14:creationId xmlns:p14="http://schemas.microsoft.com/office/powerpoint/2010/main" val="1045400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1CB0D3-0D5B-48BB-9850-7954859726BF}" type="datetimeFigureOut">
              <a:rPr lang="en-US" smtClean="0"/>
              <a:t>4/22/17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1C2FA-C8B2-4508-8D75-EF6B98C9DC14}" type="slidenum">
              <a:rPr lang="en-US" smtClean="0"/>
              <a:t>‹#›</a:t>
            </a:fld>
            <a:endParaRPr lang="en-US"/>
          </a:p>
        </p:txBody>
      </p:sp>
    </p:spTree>
    <p:extLst>
      <p:ext uri="{BB962C8B-B14F-4D97-AF65-F5344CB8AC3E}">
        <p14:creationId xmlns:p14="http://schemas.microsoft.com/office/powerpoint/2010/main" val="2751692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1CB0D3-0D5B-48BB-9850-7954859726BF}" type="datetimeFigureOut">
              <a:rPr lang="en-US" smtClean="0"/>
              <a:t>4/22/17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1C2FA-C8B2-4508-8D75-EF6B98C9DC14}" type="slidenum">
              <a:rPr lang="en-US" smtClean="0"/>
              <a:t>‹#›</a:t>
            </a:fld>
            <a:endParaRPr lang="en-US"/>
          </a:p>
        </p:txBody>
      </p:sp>
    </p:spTree>
    <p:extLst>
      <p:ext uri="{BB962C8B-B14F-4D97-AF65-F5344CB8AC3E}">
        <p14:creationId xmlns:p14="http://schemas.microsoft.com/office/powerpoint/2010/main" val="3420144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1CB0D3-0D5B-48BB-9850-7954859726BF}" type="datetimeFigureOut">
              <a:rPr lang="en-US" smtClean="0"/>
              <a:t>4/22/17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81C2FA-C8B2-4508-8D75-EF6B98C9DC14}" type="slidenum">
              <a:rPr lang="en-US" smtClean="0"/>
              <a:t>‹#›</a:t>
            </a:fld>
            <a:endParaRPr lang="en-US"/>
          </a:p>
        </p:txBody>
      </p:sp>
    </p:spTree>
    <p:extLst>
      <p:ext uri="{BB962C8B-B14F-4D97-AF65-F5344CB8AC3E}">
        <p14:creationId xmlns:p14="http://schemas.microsoft.com/office/powerpoint/2010/main" val="3111804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1CB0D3-0D5B-48BB-9850-7954859726BF}" type="datetimeFigureOut">
              <a:rPr lang="en-US" smtClean="0"/>
              <a:t>4/22/17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81C2FA-C8B2-4508-8D75-EF6B98C9DC14}" type="slidenum">
              <a:rPr lang="en-US" smtClean="0"/>
              <a:t>‹#›</a:t>
            </a:fld>
            <a:endParaRPr lang="en-US"/>
          </a:p>
        </p:txBody>
      </p:sp>
    </p:spTree>
    <p:extLst>
      <p:ext uri="{BB962C8B-B14F-4D97-AF65-F5344CB8AC3E}">
        <p14:creationId xmlns:p14="http://schemas.microsoft.com/office/powerpoint/2010/main" val="407893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1CB0D3-0D5B-48BB-9850-7954859726BF}" type="datetimeFigureOut">
              <a:rPr lang="en-US" smtClean="0"/>
              <a:t>4/22/17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81C2FA-C8B2-4508-8D75-EF6B98C9DC14}" type="slidenum">
              <a:rPr lang="en-US" smtClean="0"/>
              <a:t>‹#›</a:t>
            </a:fld>
            <a:endParaRPr lang="en-US"/>
          </a:p>
        </p:txBody>
      </p:sp>
    </p:spTree>
    <p:extLst>
      <p:ext uri="{BB962C8B-B14F-4D97-AF65-F5344CB8AC3E}">
        <p14:creationId xmlns:p14="http://schemas.microsoft.com/office/powerpoint/2010/main" val="1913707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CB0D3-0D5B-48BB-9850-7954859726BF}" type="datetimeFigureOut">
              <a:rPr lang="en-US" smtClean="0"/>
              <a:t>4/22/17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81C2FA-C8B2-4508-8D75-EF6B98C9DC14}" type="slidenum">
              <a:rPr lang="en-US" smtClean="0"/>
              <a:t>‹#›</a:t>
            </a:fld>
            <a:endParaRPr lang="en-US"/>
          </a:p>
        </p:txBody>
      </p:sp>
    </p:spTree>
    <p:extLst>
      <p:ext uri="{BB962C8B-B14F-4D97-AF65-F5344CB8AC3E}">
        <p14:creationId xmlns:p14="http://schemas.microsoft.com/office/powerpoint/2010/main" val="3960413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1CB0D3-0D5B-48BB-9850-7954859726BF}" type="datetimeFigureOut">
              <a:rPr lang="en-US" smtClean="0"/>
              <a:t>4/22/17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81C2FA-C8B2-4508-8D75-EF6B98C9DC14}" type="slidenum">
              <a:rPr lang="en-US" smtClean="0"/>
              <a:t>‹#›</a:t>
            </a:fld>
            <a:endParaRPr lang="en-US"/>
          </a:p>
        </p:txBody>
      </p:sp>
    </p:spTree>
    <p:extLst>
      <p:ext uri="{BB962C8B-B14F-4D97-AF65-F5344CB8AC3E}">
        <p14:creationId xmlns:p14="http://schemas.microsoft.com/office/powerpoint/2010/main" val="877492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1CB0D3-0D5B-48BB-9850-7954859726BF}" type="datetimeFigureOut">
              <a:rPr lang="en-US" smtClean="0"/>
              <a:t>4/22/17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81C2FA-C8B2-4508-8D75-EF6B98C9DC14}" type="slidenum">
              <a:rPr lang="en-US" smtClean="0"/>
              <a:t>‹#›</a:t>
            </a:fld>
            <a:endParaRPr lang="en-US"/>
          </a:p>
        </p:txBody>
      </p:sp>
    </p:spTree>
    <p:extLst>
      <p:ext uri="{BB962C8B-B14F-4D97-AF65-F5344CB8AC3E}">
        <p14:creationId xmlns:p14="http://schemas.microsoft.com/office/powerpoint/2010/main" val="42307674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g"/><Relationship Id="rId1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A1CB0D3-0D5B-48BB-9850-7954859726BF}" type="datetimeFigureOut">
              <a:rPr lang="en-US" smtClean="0"/>
              <a:t>4/22/17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781C2FA-C8B2-4508-8D75-EF6B98C9DC14}" type="slidenum">
              <a:rPr lang="en-US" smtClean="0"/>
              <a:t>‹#›</a:t>
            </a:fld>
            <a:endParaRPr lang="en-US"/>
          </a:p>
        </p:txBody>
      </p:sp>
      <p:pic>
        <p:nvPicPr>
          <p:cNvPr id="7" name="Picture 6"/>
          <p:cNvPicPr>
            <a:picLocks noChangeAspect="1"/>
          </p:cNvPicPr>
          <p:nvPr userDrawn="1"/>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490" y="4734521"/>
            <a:ext cx="276452" cy="339328"/>
          </a:xfrm>
          <a:prstGeom prst="rect">
            <a:avLst/>
          </a:prstGeom>
        </p:spPr>
      </p:pic>
    </p:spTree>
    <p:extLst>
      <p:ext uri="{BB962C8B-B14F-4D97-AF65-F5344CB8AC3E}">
        <p14:creationId xmlns:p14="http://schemas.microsoft.com/office/powerpoint/2010/main" val="1841174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6.emf"/><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6.emf"/><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6.emf"/><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 Id="rId3" Type="http://schemas.openxmlformats.org/officeDocument/2006/relationships/image" Target="../media/image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microsoft.com/office/2007/relationships/hdphoto" Target="../media/hdphoto5.wdp"/><Relationship Id="rId25" Type="http://schemas.openxmlformats.org/officeDocument/2006/relationships/image" Target="../media/image42.png"/><Relationship Id="rId26" Type="http://schemas.openxmlformats.org/officeDocument/2006/relationships/image" Target="../media/image43.png"/><Relationship Id="rId27" Type="http://schemas.openxmlformats.org/officeDocument/2006/relationships/image" Target="../media/image44.png"/><Relationship Id="rId28" Type="http://schemas.openxmlformats.org/officeDocument/2006/relationships/image" Target="../media/image45.png"/><Relationship Id="rId29"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 Id="rId4" Type="http://schemas.microsoft.com/office/2007/relationships/hdphoto" Target="../media/hdphoto2.wdp"/><Relationship Id="rId5" Type="http://schemas.openxmlformats.org/officeDocument/2006/relationships/image" Target="../media/image25.png"/><Relationship Id="rId30" Type="http://schemas.openxmlformats.org/officeDocument/2006/relationships/image" Target="../media/image47.png"/><Relationship Id="rId31" Type="http://schemas.openxmlformats.org/officeDocument/2006/relationships/image" Target="../media/image48.png"/><Relationship Id="rId32" Type="http://schemas.microsoft.com/office/2007/relationships/hdphoto" Target="../media/hdphoto6.wdp"/><Relationship Id="rId9" Type="http://schemas.openxmlformats.org/officeDocument/2006/relationships/image" Target="../media/image29.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33" Type="http://schemas.openxmlformats.org/officeDocument/2006/relationships/image" Target="../media/image49.png"/><Relationship Id="rId34" Type="http://schemas.openxmlformats.org/officeDocument/2006/relationships/image" Target="../media/image50.png"/><Relationship Id="rId35" Type="http://schemas.microsoft.com/office/2007/relationships/hdphoto" Target="../media/hdphoto7.wdp"/><Relationship Id="rId36" Type="http://schemas.openxmlformats.org/officeDocument/2006/relationships/image" Target="../media/image51.jpeg"/><Relationship Id="rId10" Type="http://schemas.openxmlformats.org/officeDocument/2006/relationships/image" Target="../media/image30.png"/><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png"/><Relationship Id="rId15" Type="http://schemas.openxmlformats.org/officeDocument/2006/relationships/image" Target="../media/image35.jpeg"/><Relationship Id="rId16" Type="http://schemas.microsoft.com/office/2007/relationships/hdphoto" Target="../media/hdphoto3.wdp"/><Relationship Id="rId17" Type="http://schemas.openxmlformats.org/officeDocument/2006/relationships/image" Target="../media/image36.png"/><Relationship Id="rId18" Type="http://schemas.microsoft.com/office/2007/relationships/hdphoto" Target="../media/hdphoto4.wdp"/><Relationship Id="rId19" Type="http://schemas.openxmlformats.org/officeDocument/2006/relationships/image" Target="../media/image37.png"/><Relationship Id="rId37" Type="http://schemas.openxmlformats.org/officeDocument/2006/relationships/diagramData" Target="../diagrams/data1.xml"/><Relationship Id="rId38" Type="http://schemas.openxmlformats.org/officeDocument/2006/relationships/diagramLayout" Target="../diagrams/layout1.xml"/><Relationship Id="rId39" Type="http://schemas.openxmlformats.org/officeDocument/2006/relationships/diagramQuickStyle" Target="../diagrams/quickStyle1.xml"/><Relationship Id="rId40" Type="http://schemas.openxmlformats.org/officeDocument/2006/relationships/diagramColors" Target="../diagrams/colors1.xml"/><Relationship Id="rId41" Type="http://schemas.microsoft.com/office/2007/relationships/diagramDrawing" Target="../diagrams/drawing1.xml"/><Relationship Id="rId42" Type="http://schemas.openxmlformats.org/officeDocument/2006/relationships/image" Target="../media/image52.png"/><Relationship Id="rId43"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 Id="rId3" Type="http://schemas.openxmlformats.org/officeDocument/2006/relationships/image" Target="../media/image5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 Id="rId3" Type="http://schemas.openxmlformats.org/officeDocument/2006/relationships/image" Target="../media/image5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8.png"/><Relationship Id="rId3" Type="http://schemas.openxmlformats.org/officeDocument/2006/relationships/image" Target="../media/image59.png"/></Relationships>
</file>

<file path=ppt/slides/_rels/slide25.xml.rels><?xml version="1.0" encoding="UTF-8" standalone="yes"?>
<Relationships xmlns="http://schemas.openxmlformats.org/package/2006/relationships"><Relationship Id="rId11" Type="http://schemas.openxmlformats.org/officeDocument/2006/relationships/image" Target="../media/image69.jpeg"/><Relationship Id="rId12" Type="http://schemas.openxmlformats.org/officeDocument/2006/relationships/image" Target="../media/image70.jpeg"/><Relationship Id="rId13" Type="http://schemas.openxmlformats.org/officeDocument/2006/relationships/image" Target="../media/image71.tiff"/><Relationship Id="rId1" Type="http://schemas.openxmlformats.org/officeDocument/2006/relationships/slideLayout" Target="../slideLayouts/slideLayout13.xml"/><Relationship Id="rId2" Type="http://schemas.openxmlformats.org/officeDocument/2006/relationships/image" Target="../media/image60.png"/><Relationship Id="rId3" Type="http://schemas.openxmlformats.org/officeDocument/2006/relationships/image" Target="../media/image61.jpeg"/><Relationship Id="rId4" Type="http://schemas.openxmlformats.org/officeDocument/2006/relationships/image" Target="../media/image62.emf"/><Relationship Id="rId5" Type="http://schemas.openxmlformats.org/officeDocument/2006/relationships/image" Target="../media/image63.emf"/><Relationship Id="rId6" Type="http://schemas.openxmlformats.org/officeDocument/2006/relationships/image" Target="../media/image64.png"/><Relationship Id="rId7" Type="http://schemas.openxmlformats.org/officeDocument/2006/relationships/image" Target="../media/image65.emf"/><Relationship Id="rId8" Type="http://schemas.openxmlformats.org/officeDocument/2006/relationships/image" Target="../media/image66.emf"/><Relationship Id="rId9" Type="http://schemas.openxmlformats.org/officeDocument/2006/relationships/image" Target="../media/image67.jpeg"/><Relationship Id="rId10" Type="http://schemas.openxmlformats.org/officeDocument/2006/relationships/image" Target="../media/image68.emf"/></Relationships>
</file>

<file path=ppt/slides/_rels/slide26.xml.rels><?xml version="1.0" encoding="UTF-8" standalone="yes"?>
<Relationships xmlns="http://schemas.openxmlformats.org/package/2006/relationships"><Relationship Id="rId3" Type="http://schemas.openxmlformats.org/officeDocument/2006/relationships/image" Target="../media/image73.tiff"/><Relationship Id="rId4" Type="http://schemas.openxmlformats.org/officeDocument/2006/relationships/image" Target="../media/image74.tiff"/><Relationship Id="rId5" Type="http://schemas.openxmlformats.org/officeDocument/2006/relationships/image" Target="../media/image75.tiff"/><Relationship Id="rId6" Type="http://schemas.openxmlformats.org/officeDocument/2006/relationships/image" Target="../media/image76.tiff"/><Relationship Id="rId7" Type="http://schemas.openxmlformats.org/officeDocument/2006/relationships/image" Target="../media/image77.tiff"/><Relationship Id="rId1" Type="http://schemas.openxmlformats.org/officeDocument/2006/relationships/slideLayout" Target="../slideLayouts/slideLayout13.xml"/><Relationship Id="rId2" Type="http://schemas.openxmlformats.org/officeDocument/2006/relationships/image" Target="../media/image72.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8.jpeg"/><Relationship Id="rId4" Type="http://schemas.openxmlformats.org/officeDocument/2006/relationships/image" Target="../media/image79.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8.xml.rels><?xml version="1.0" encoding="UTF-8" standalone="yes"?>
<Relationships xmlns="http://schemas.openxmlformats.org/package/2006/relationships"><Relationship Id="rId20" Type="http://schemas.openxmlformats.org/officeDocument/2006/relationships/image" Target="../media/image97.jpeg"/><Relationship Id="rId21" Type="http://schemas.openxmlformats.org/officeDocument/2006/relationships/image" Target="../media/image98.png"/><Relationship Id="rId22" Type="http://schemas.openxmlformats.org/officeDocument/2006/relationships/image" Target="../media/image99.png"/><Relationship Id="rId23" Type="http://schemas.openxmlformats.org/officeDocument/2006/relationships/image" Target="../media/image100.png"/><Relationship Id="rId24" Type="http://schemas.openxmlformats.org/officeDocument/2006/relationships/image" Target="../media/image101.png"/><Relationship Id="rId25" Type="http://schemas.openxmlformats.org/officeDocument/2006/relationships/image" Target="../media/image102.jpeg"/><Relationship Id="rId26" Type="http://schemas.openxmlformats.org/officeDocument/2006/relationships/image" Target="../media/image103.png"/><Relationship Id="rId27" Type="http://schemas.openxmlformats.org/officeDocument/2006/relationships/image" Target="../media/image104.jpeg"/><Relationship Id="rId28" Type="http://schemas.openxmlformats.org/officeDocument/2006/relationships/image" Target="../media/image105.png"/><Relationship Id="rId29" Type="http://schemas.openxmlformats.org/officeDocument/2006/relationships/image" Target="../media/image106.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0.jpeg"/><Relationship Id="rId4" Type="http://schemas.openxmlformats.org/officeDocument/2006/relationships/image" Target="../media/image81.png"/><Relationship Id="rId5" Type="http://schemas.openxmlformats.org/officeDocument/2006/relationships/image" Target="../media/image82.png"/><Relationship Id="rId30" Type="http://schemas.openxmlformats.org/officeDocument/2006/relationships/image" Target="../media/image107.jpeg"/><Relationship Id="rId31" Type="http://schemas.openxmlformats.org/officeDocument/2006/relationships/image" Target="../media/image108.png"/><Relationship Id="rId32" Type="http://schemas.openxmlformats.org/officeDocument/2006/relationships/image" Target="../media/image109.png"/><Relationship Id="rId9" Type="http://schemas.openxmlformats.org/officeDocument/2006/relationships/image" Target="../media/image86.jpeg"/><Relationship Id="rId6" Type="http://schemas.openxmlformats.org/officeDocument/2006/relationships/image" Target="../media/image83.png"/><Relationship Id="rId7" Type="http://schemas.openxmlformats.org/officeDocument/2006/relationships/image" Target="../media/image84.png"/><Relationship Id="rId8" Type="http://schemas.openxmlformats.org/officeDocument/2006/relationships/image" Target="../media/image85.jpeg"/><Relationship Id="rId33" Type="http://schemas.openxmlformats.org/officeDocument/2006/relationships/image" Target="../media/image110.jpeg"/><Relationship Id="rId34" Type="http://schemas.openxmlformats.org/officeDocument/2006/relationships/image" Target="../media/image111.png"/><Relationship Id="rId10" Type="http://schemas.openxmlformats.org/officeDocument/2006/relationships/image" Target="../media/image87.jpeg"/><Relationship Id="rId11" Type="http://schemas.openxmlformats.org/officeDocument/2006/relationships/image" Target="../media/image88.png"/><Relationship Id="rId12" Type="http://schemas.openxmlformats.org/officeDocument/2006/relationships/image" Target="../media/image89.jpeg"/><Relationship Id="rId13" Type="http://schemas.openxmlformats.org/officeDocument/2006/relationships/image" Target="../media/image90.png"/><Relationship Id="rId14" Type="http://schemas.openxmlformats.org/officeDocument/2006/relationships/image" Target="../media/image91.png"/><Relationship Id="rId15" Type="http://schemas.openxmlformats.org/officeDocument/2006/relationships/image" Target="../media/image92.png"/><Relationship Id="rId16" Type="http://schemas.openxmlformats.org/officeDocument/2006/relationships/image" Target="../media/image93.jpeg"/><Relationship Id="rId17" Type="http://schemas.openxmlformats.org/officeDocument/2006/relationships/image" Target="../media/image94.png"/><Relationship Id="rId18" Type="http://schemas.openxmlformats.org/officeDocument/2006/relationships/image" Target="../media/image95.png"/><Relationship Id="rId19" Type="http://schemas.openxmlformats.org/officeDocument/2006/relationships/image" Target="../media/image9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2.png"/><Relationship Id="rId4" Type="http://schemas.openxmlformats.org/officeDocument/2006/relationships/image" Target="../media/image113.png"/><Relationship Id="rId5" Type="http://schemas.openxmlformats.org/officeDocument/2006/relationships/image" Target="../media/image114.pn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42.xml.rels><?xml version="1.0" encoding="UTF-8" standalone="yes"?>
<Relationships xmlns="http://schemas.openxmlformats.org/package/2006/relationships"><Relationship Id="rId3" Type="http://schemas.openxmlformats.org/officeDocument/2006/relationships/image" Target="../media/image112.png"/><Relationship Id="rId4" Type="http://schemas.openxmlformats.org/officeDocument/2006/relationships/image" Target="../media/image113.png"/><Relationship Id="rId5" Type="http://schemas.openxmlformats.org/officeDocument/2006/relationships/image" Target="../media/image114.png"/><Relationship Id="rId6" Type="http://schemas.openxmlformats.org/officeDocument/2006/relationships/image" Target="../media/image115.png"/><Relationship Id="rId7" Type="http://schemas.openxmlformats.org/officeDocument/2006/relationships/image" Target="../media/image116.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43.xml.rels><?xml version="1.0" encoding="UTF-8" standalone="yes"?>
<Relationships xmlns="http://schemas.openxmlformats.org/package/2006/relationships"><Relationship Id="rId3" Type="http://schemas.openxmlformats.org/officeDocument/2006/relationships/image" Target="../media/image112.png"/><Relationship Id="rId4" Type="http://schemas.openxmlformats.org/officeDocument/2006/relationships/image" Target="../media/image113.png"/><Relationship Id="rId5" Type="http://schemas.openxmlformats.org/officeDocument/2006/relationships/image" Target="../media/image114.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44.xml.rels><?xml version="1.0" encoding="UTF-8" standalone="yes"?>
<Relationships xmlns="http://schemas.openxmlformats.org/package/2006/relationships"><Relationship Id="rId3" Type="http://schemas.openxmlformats.org/officeDocument/2006/relationships/image" Target="../media/image112.png"/><Relationship Id="rId4" Type="http://schemas.openxmlformats.org/officeDocument/2006/relationships/image" Target="../media/image113.png"/><Relationship Id="rId5" Type="http://schemas.openxmlformats.org/officeDocument/2006/relationships/image" Target="../media/image114.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45.xml.rels><?xml version="1.0" encoding="UTF-8" standalone="yes"?>
<Relationships xmlns="http://schemas.openxmlformats.org/package/2006/relationships"><Relationship Id="rId3" Type="http://schemas.openxmlformats.org/officeDocument/2006/relationships/image" Target="../media/image112.png"/><Relationship Id="rId4" Type="http://schemas.openxmlformats.org/officeDocument/2006/relationships/image" Target="../media/image113.png"/><Relationship Id="rId5" Type="http://schemas.openxmlformats.org/officeDocument/2006/relationships/image" Target="../media/image114.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46.xml.rels><?xml version="1.0" encoding="UTF-8" standalone="yes"?>
<Relationships xmlns="http://schemas.openxmlformats.org/package/2006/relationships"><Relationship Id="rId3" Type="http://schemas.openxmlformats.org/officeDocument/2006/relationships/image" Target="../media/image112.png"/><Relationship Id="rId4" Type="http://schemas.openxmlformats.org/officeDocument/2006/relationships/image" Target="../media/image117.png"/><Relationship Id="rId5" Type="http://schemas.openxmlformats.org/officeDocument/2006/relationships/image" Target="../media/image113.png"/><Relationship Id="rId6" Type="http://schemas.openxmlformats.org/officeDocument/2006/relationships/image" Target="../media/image114.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47.xml.rels><?xml version="1.0" encoding="UTF-8" standalone="yes"?>
<Relationships xmlns="http://schemas.openxmlformats.org/package/2006/relationships"><Relationship Id="rId3" Type="http://schemas.openxmlformats.org/officeDocument/2006/relationships/image" Target="../media/image112.png"/><Relationship Id="rId4" Type="http://schemas.openxmlformats.org/officeDocument/2006/relationships/image" Target="../media/image113.png"/><Relationship Id="rId5" Type="http://schemas.openxmlformats.org/officeDocument/2006/relationships/image" Target="../media/image114.pn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48.xml.rels><?xml version="1.0" encoding="UTF-8" standalone="yes"?>
<Relationships xmlns="http://schemas.openxmlformats.org/package/2006/relationships"><Relationship Id="rId3" Type="http://schemas.openxmlformats.org/officeDocument/2006/relationships/image" Target="../media/image118.png"/><Relationship Id="rId4" Type="http://schemas.openxmlformats.org/officeDocument/2006/relationships/image" Target="../media/image112.png"/><Relationship Id="rId5" Type="http://schemas.openxmlformats.org/officeDocument/2006/relationships/image" Target="../media/image113.png"/><Relationship Id="rId6" Type="http://schemas.openxmlformats.org/officeDocument/2006/relationships/image" Target="../media/image114.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49.xml.rels><?xml version="1.0" encoding="UTF-8" standalone="yes"?>
<Relationships xmlns="http://schemas.openxmlformats.org/package/2006/relationships"><Relationship Id="rId3" Type="http://schemas.openxmlformats.org/officeDocument/2006/relationships/image" Target="../media/image112.png"/><Relationship Id="rId4" Type="http://schemas.openxmlformats.org/officeDocument/2006/relationships/image" Target="../media/image113.png"/><Relationship Id="rId5" Type="http://schemas.openxmlformats.org/officeDocument/2006/relationships/image" Target="../media/image114.png"/><Relationship Id="rId6" Type="http://schemas.openxmlformats.org/officeDocument/2006/relationships/hyperlink" Target="http://www.uhdalliance.org/contact-us/" TargetMode="External"/><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colin@nscreenmedia.com" TargetMode="External"/><Relationship Id="rId4" Type="http://schemas.openxmlformats.org/officeDocument/2006/relationships/image" Target="../media/image119.gif"/><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5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image" Target="../media/image119.gi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9.gif"/></Relationships>
</file>

<file path=ppt/slides/_rels/slide54.xml.rels><?xml version="1.0" encoding="UTF-8" standalone="yes"?>
<Relationships xmlns="http://schemas.openxmlformats.org/package/2006/relationships"><Relationship Id="rId3" Type="http://schemas.openxmlformats.org/officeDocument/2006/relationships/image" Target="../media/image119.gif"/><Relationship Id="rId4" Type="http://schemas.openxmlformats.org/officeDocument/2006/relationships/image" Target="../media/image120.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5.xml.rels><?xml version="1.0" encoding="UTF-8" standalone="yes"?>
<Relationships xmlns="http://schemas.openxmlformats.org/package/2006/relationships"><Relationship Id="rId3" Type="http://schemas.openxmlformats.org/officeDocument/2006/relationships/image" Target="../media/image121.jpeg"/><Relationship Id="rId4" Type="http://schemas.openxmlformats.org/officeDocument/2006/relationships/image" Target="../media/image119.gi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6.xml.rels><?xml version="1.0" encoding="UTF-8" standalone="yes"?>
<Relationships xmlns="http://schemas.openxmlformats.org/package/2006/relationships"><Relationship Id="rId3" Type="http://schemas.openxmlformats.org/officeDocument/2006/relationships/image" Target="../media/image119.gif"/><Relationship Id="rId4" Type="http://schemas.openxmlformats.org/officeDocument/2006/relationships/chart" Target="../charts/chart3.xml"/><Relationship Id="rId5"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7.xml.rels><?xml version="1.0" encoding="UTF-8" standalone="yes"?>
<Relationships xmlns="http://schemas.openxmlformats.org/package/2006/relationships"><Relationship Id="rId3" Type="http://schemas.openxmlformats.org/officeDocument/2006/relationships/image" Target="../media/image122.png"/><Relationship Id="rId4" Type="http://schemas.openxmlformats.org/officeDocument/2006/relationships/image" Target="../media/image123.png"/><Relationship Id="rId5" Type="http://schemas.openxmlformats.org/officeDocument/2006/relationships/image" Target="../media/image124.png"/><Relationship Id="rId6" Type="http://schemas.openxmlformats.org/officeDocument/2006/relationships/image" Target="../media/image119.gi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colin@nscreenmedia.com" TargetMode="External"/><Relationship Id="rId3" Type="http://schemas.openxmlformats.org/officeDocument/2006/relationships/image" Target="../media/image119.gi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colin@nscreenmedia.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png"/><Relationship Id="rId8" Type="http://schemas.openxmlformats.org/officeDocument/2006/relationships/image" Target="../media/image12.jpeg"/><Relationship Id="rId9" Type="http://schemas.openxmlformats.org/officeDocument/2006/relationships/image" Target="../media/image13.jpeg"/><Relationship Id="rId10" Type="http://schemas.microsoft.com/office/2007/relationships/hdphoto" Target="../media/hdphoto1.wdp"/><Relationship Id="rId11" Type="http://schemas.openxmlformats.org/officeDocument/2006/relationships/image" Target="../media/image6.emf"/><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6.emf"/><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http://ultrahdforum.org/wp-content/uploads/2015/09/masterclass-logo-Web.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2400" y="133351"/>
            <a:ext cx="2442233" cy="190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37964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1"/>
          <p:cNvSpPr>
            <a:spLocks noGrp="1"/>
          </p:cNvSpPr>
          <p:nvPr>
            <p:ph sz="quarter" idx="10"/>
          </p:nvPr>
        </p:nvSpPr>
        <p:spPr>
          <a:xfrm>
            <a:off x="279798" y="872837"/>
            <a:ext cx="5032036" cy="3642014"/>
          </a:xfrm>
        </p:spPr>
        <p:txBody>
          <a:bodyPr>
            <a:noAutofit/>
          </a:bodyPr>
          <a:lstStyle/>
          <a:p>
            <a:pPr marL="173831" indent="-173831">
              <a:lnSpc>
                <a:spcPct val="90000"/>
              </a:lnSpc>
              <a:spcBef>
                <a:spcPts val="0"/>
              </a:spcBef>
            </a:pPr>
            <a:r>
              <a:rPr lang="en-US" sz="1800" dirty="0">
                <a:cs typeface="Arial" panose="020B0604020202020204" pitchFamily="34" charset="0"/>
              </a:rPr>
              <a:t>Production reference for CRT peak white level is 100 nits</a:t>
            </a:r>
          </a:p>
          <a:p>
            <a:pPr lvl="1">
              <a:lnSpc>
                <a:spcPct val="90000"/>
              </a:lnSpc>
              <a:spcBef>
                <a:spcPts val="0"/>
              </a:spcBef>
            </a:pPr>
            <a:r>
              <a:rPr lang="en-US" sz="1500" dirty="0">
                <a:cs typeface="Arial" panose="020B0604020202020204" pitchFamily="34" charset="0"/>
              </a:rPr>
              <a:t>Now referred to as standard dynamic range (SDR)</a:t>
            </a:r>
          </a:p>
          <a:p>
            <a:pPr lvl="1">
              <a:lnSpc>
                <a:spcPct val="90000"/>
              </a:lnSpc>
              <a:spcBef>
                <a:spcPts val="0"/>
              </a:spcBef>
            </a:pPr>
            <a:r>
              <a:rPr lang="en-US" sz="1500" dirty="0">
                <a:cs typeface="Arial" panose="020B0604020202020204" pitchFamily="34" charset="0"/>
              </a:rPr>
              <a:t>SDR camera OETF comes from a desire to simplify analog TV electronics</a:t>
            </a:r>
          </a:p>
          <a:p>
            <a:pPr marL="1072742" lvl="3">
              <a:lnSpc>
                <a:spcPct val="90000"/>
              </a:lnSpc>
              <a:spcBef>
                <a:spcPts val="0"/>
              </a:spcBef>
            </a:pPr>
            <a:r>
              <a:rPr lang="en-US" sz="1350" dirty="0">
                <a:cs typeface="Arial" panose="020B0604020202020204" pitchFamily="34" charset="0"/>
              </a:rPr>
              <a:t>Inverse of CRT gamma (EOTF)</a:t>
            </a:r>
          </a:p>
          <a:p>
            <a:pPr marL="173831" indent="-173831">
              <a:lnSpc>
                <a:spcPct val="90000"/>
              </a:lnSpc>
              <a:spcBef>
                <a:spcPts val="1350"/>
              </a:spcBef>
            </a:pPr>
            <a:r>
              <a:rPr lang="en-US" sz="1800" dirty="0">
                <a:cs typeface="Arial" panose="020B0604020202020204" pitchFamily="34" charset="0"/>
              </a:rPr>
              <a:t>Rec. </a:t>
            </a:r>
            <a:r>
              <a:rPr lang="en-US" sz="1800" dirty="0" err="1">
                <a:cs typeface="Arial" panose="020B0604020202020204" pitchFamily="34" charset="0"/>
              </a:rPr>
              <a:t>ITU</a:t>
            </a:r>
            <a:r>
              <a:rPr lang="en-US" sz="1800" dirty="0">
                <a:cs typeface="Arial" panose="020B0604020202020204" pitchFamily="34" charset="0"/>
              </a:rPr>
              <a:t>-R BT.2100 defines 2 </a:t>
            </a:r>
            <a:r>
              <a:rPr lang="en-US" sz="1800" dirty="0" err="1">
                <a:cs typeface="Arial" panose="020B0604020202020204" pitchFamily="34" charset="0"/>
              </a:rPr>
              <a:t>HDR</a:t>
            </a:r>
            <a:r>
              <a:rPr lang="en-US" sz="1800" dirty="0">
                <a:cs typeface="Arial" panose="020B0604020202020204" pitchFamily="34" charset="0"/>
              </a:rPr>
              <a:t> transfer functions:</a:t>
            </a:r>
          </a:p>
          <a:p>
            <a:pPr marL="348854" lvl="1" indent="-173831">
              <a:lnSpc>
                <a:spcPct val="90000"/>
              </a:lnSpc>
              <a:spcBef>
                <a:spcPts val="0"/>
              </a:spcBef>
            </a:pPr>
            <a:r>
              <a:rPr lang="en-US" sz="1500" dirty="0">
                <a:solidFill>
                  <a:srgbClr val="00B0F0"/>
                </a:solidFill>
                <a:cs typeface="Arial" panose="020B0604020202020204" pitchFamily="34" charset="0"/>
              </a:rPr>
              <a:t>SMPTE ST 2084 Perceptual Quantization (PQ) </a:t>
            </a:r>
            <a:r>
              <a:rPr lang="en-US" sz="1500" dirty="0" err="1">
                <a:solidFill>
                  <a:srgbClr val="00B0F0"/>
                </a:solidFill>
                <a:cs typeface="Arial" panose="020B0604020202020204" pitchFamily="34" charset="0"/>
              </a:rPr>
              <a:t>EOTF</a:t>
            </a:r>
            <a:endParaRPr lang="en-US" sz="1500" dirty="0">
              <a:solidFill>
                <a:srgbClr val="00B0F0"/>
              </a:solidFill>
              <a:cs typeface="Arial" panose="020B0604020202020204" pitchFamily="34" charset="0"/>
            </a:endParaRPr>
          </a:p>
          <a:p>
            <a:pPr marL="348854" lvl="1" indent="-173831">
              <a:lnSpc>
                <a:spcPct val="90000"/>
              </a:lnSpc>
              <a:spcBef>
                <a:spcPts val="0"/>
              </a:spcBef>
            </a:pPr>
            <a:r>
              <a:rPr lang="en-US" sz="1500" dirty="0">
                <a:solidFill>
                  <a:srgbClr val="00B0F0"/>
                </a:solidFill>
                <a:cs typeface="Arial" panose="020B0604020202020204" pitchFamily="34" charset="0"/>
              </a:rPr>
              <a:t>Hybrid Log Gamma (HLG) OETF</a:t>
            </a:r>
          </a:p>
          <a:p>
            <a:pPr marL="348854" lvl="1" indent="-173831">
              <a:lnSpc>
                <a:spcPct val="90000"/>
              </a:lnSpc>
              <a:spcBef>
                <a:spcPts val="0"/>
              </a:spcBef>
            </a:pPr>
            <a:r>
              <a:rPr lang="en-US" sz="1500" b="1" dirty="0">
                <a:solidFill>
                  <a:srgbClr val="58585A"/>
                </a:solidFill>
                <a:cs typeface="Arial" panose="020B0604020202020204" pitchFamily="34" charset="0"/>
              </a:rPr>
              <a:t>Rec. ITU-R BT.2100</a:t>
            </a:r>
            <a:r>
              <a:rPr lang="en-US" sz="1500" dirty="0">
                <a:solidFill>
                  <a:srgbClr val="58585A"/>
                </a:solidFill>
                <a:cs typeface="Arial" panose="020B0604020202020204" pitchFamily="34" charset="0"/>
              </a:rPr>
              <a:t> – </a:t>
            </a:r>
            <a:r>
              <a:rPr lang="en-US" sz="1500" i="1" dirty="0">
                <a:solidFill>
                  <a:srgbClr val="58585A"/>
                </a:solidFill>
                <a:cs typeface="Arial" panose="020B0604020202020204" pitchFamily="34" charset="0"/>
              </a:rPr>
              <a:t>Parameter values for high dynamic range television systems for production &amp; international </a:t>
            </a:r>
            <a:r>
              <a:rPr lang="en-US" sz="1500" i="1" dirty="0" err="1">
                <a:solidFill>
                  <a:srgbClr val="58585A"/>
                </a:solidFill>
                <a:cs typeface="Arial" panose="020B0604020202020204" pitchFamily="34" charset="0"/>
              </a:rPr>
              <a:t>programme</a:t>
            </a:r>
            <a:r>
              <a:rPr lang="en-US" sz="1500" i="1" dirty="0">
                <a:solidFill>
                  <a:srgbClr val="58585A"/>
                </a:solidFill>
                <a:cs typeface="Arial" panose="020B0604020202020204" pitchFamily="34" charset="0"/>
              </a:rPr>
              <a:t> exchange</a:t>
            </a:r>
          </a:p>
          <a:p>
            <a:pPr marL="348854" lvl="1" indent="-173831">
              <a:lnSpc>
                <a:spcPct val="90000"/>
              </a:lnSpc>
              <a:spcBef>
                <a:spcPts val="0"/>
              </a:spcBef>
            </a:pPr>
            <a:r>
              <a:rPr lang="en-US" sz="1500" b="1" dirty="0">
                <a:solidFill>
                  <a:srgbClr val="58585A"/>
                </a:solidFill>
              </a:rPr>
              <a:t>Report ITU-R BT.2390</a:t>
            </a:r>
            <a:r>
              <a:rPr lang="en-US" sz="1500" dirty="0">
                <a:solidFill>
                  <a:srgbClr val="58585A"/>
                </a:solidFill>
              </a:rPr>
              <a:t> – </a:t>
            </a:r>
            <a:r>
              <a:rPr lang="en-US" sz="1500" i="1" dirty="0">
                <a:solidFill>
                  <a:srgbClr val="58585A"/>
                </a:solidFill>
              </a:rPr>
              <a:t>High dynamic range television for production and international </a:t>
            </a:r>
            <a:r>
              <a:rPr lang="en-US" sz="1500" i="1" dirty="0" err="1">
                <a:solidFill>
                  <a:srgbClr val="58585A"/>
                </a:solidFill>
              </a:rPr>
              <a:t>programme</a:t>
            </a:r>
            <a:r>
              <a:rPr lang="en-US" sz="1500" i="1" dirty="0">
                <a:solidFill>
                  <a:srgbClr val="58585A"/>
                </a:solidFill>
              </a:rPr>
              <a:t> exchange</a:t>
            </a:r>
            <a:r>
              <a:rPr lang="en-US" sz="1500" dirty="0">
                <a:solidFill>
                  <a:srgbClr val="58585A"/>
                </a:solidFill>
              </a:rPr>
              <a:t>  (companion report to BT.2100)</a:t>
            </a:r>
          </a:p>
        </p:txBody>
      </p:sp>
      <p:sp>
        <p:nvSpPr>
          <p:cNvPr id="29700" name="Title 2"/>
          <p:cNvSpPr>
            <a:spLocks noGrp="1"/>
          </p:cNvSpPr>
          <p:nvPr>
            <p:ph type="title"/>
          </p:nvPr>
        </p:nvSpPr>
        <p:spPr>
          <a:xfrm>
            <a:off x="394098" y="179785"/>
            <a:ext cx="7493794" cy="574124"/>
          </a:xfrm>
        </p:spPr>
        <p:txBody>
          <a:bodyPr>
            <a:normAutofit fontScale="90000"/>
          </a:bodyPr>
          <a:lstStyle/>
          <a:p>
            <a:pPr eaLnBrk="1" hangingPunct="1"/>
            <a:r>
              <a:rPr lang="en-US" sz="3300" dirty="0"/>
              <a:t>HDR Transfer Functions</a:t>
            </a:r>
          </a:p>
        </p:txBody>
      </p:sp>
      <p:sp>
        <p:nvSpPr>
          <p:cNvPr id="29701" name="TextBox 1"/>
          <p:cNvSpPr txBox="1">
            <a:spLocks noChangeArrowheads="1"/>
          </p:cNvSpPr>
          <p:nvPr/>
        </p:nvSpPr>
        <p:spPr bwMode="auto">
          <a:xfrm>
            <a:off x="5597490" y="3779792"/>
            <a:ext cx="27029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500" dirty="0">
                <a:solidFill>
                  <a:srgbClr val="FFFFFF"/>
                </a:solidFill>
              </a:rPr>
              <a:t>10-bit levels over wider range</a:t>
            </a:r>
            <a:endParaRPr lang="en-US" sz="1500" baseline="30000" dirty="0">
              <a:solidFill>
                <a:srgbClr val="FFFFFF"/>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97490" y="703137"/>
            <a:ext cx="3392472" cy="1830720"/>
          </a:xfrm>
          <a:prstGeom prst="rect">
            <a:avLst/>
          </a:prstGeom>
          <a:solidFill>
            <a:schemeClr val="accent1"/>
          </a:solidFill>
        </p:spPr>
      </p:pic>
      <p:pic>
        <p:nvPicPr>
          <p:cNvPr id="11" name="Picture 10"/>
          <p:cNvPicPr/>
          <p:nvPr/>
        </p:nvPicPr>
        <p:blipFill>
          <a:blip r:embed="rId4" cstate="print">
            <a:extLst>
              <a:ext uri="{28A0092B-C50C-407E-A947-70E740481C1C}">
                <a14:useLocalDpi xmlns:a14="http://schemas.microsoft.com/office/drawing/2010/main"/>
              </a:ext>
            </a:extLst>
          </a:blip>
          <a:srcRect/>
          <a:stretch>
            <a:fillRect/>
          </a:stretch>
        </p:blipFill>
        <p:spPr bwMode="auto">
          <a:xfrm>
            <a:off x="5311833" y="2461315"/>
            <a:ext cx="2935662" cy="2080751"/>
          </a:xfrm>
          <a:prstGeom prst="rect">
            <a:avLst/>
          </a:prstGeom>
          <a:noFill/>
        </p:spPr>
      </p:pic>
      <p:pic>
        <p:nvPicPr>
          <p:cNvPr id="7" name="Logo2011" descr="ERI_UF_rgb"/>
          <p:cNvPicPr>
            <a:picLocks noChangeArrowheads="1"/>
          </p:cNvPicPr>
          <p:nvPr/>
        </p:nvPicPr>
        <p:blipFill>
          <a:blip r:embed="rId5" cstate="print"/>
          <a:srcRect/>
          <a:stretch>
            <a:fillRect/>
          </a:stretch>
        </p:blipFill>
        <p:spPr bwMode="auto">
          <a:xfrm>
            <a:off x="7971362" y="324000"/>
            <a:ext cx="770334" cy="675085"/>
          </a:xfrm>
          <a:prstGeom prst="rect">
            <a:avLst/>
          </a:prstGeom>
          <a:noFill/>
        </p:spPr>
      </p:pic>
    </p:spTree>
    <p:extLst>
      <p:ext uri="{BB962C8B-B14F-4D97-AF65-F5344CB8AC3E}">
        <p14:creationId xmlns:p14="http://schemas.microsoft.com/office/powerpoint/2010/main" val="1482302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394098" y="179785"/>
            <a:ext cx="7857988" cy="814388"/>
          </a:xfrm>
        </p:spPr>
        <p:txBody>
          <a:bodyPr>
            <a:noAutofit/>
          </a:bodyPr>
          <a:lstStyle/>
          <a:p>
            <a:pPr>
              <a:lnSpc>
                <a:spcPct val="80000"/>
              </a:lnSpc>
            </a:pPr>
            <a:r>
              <a:rPr lang="en-US" altLang="en-US" sz="3300" dirty="0"/>
              <a:t>Ultra HD Forum Guidelines </a:t>
            </a:r>
            <a:br>
              <a:rPr lang="en-US" altLang="en-US" sz="3300" dirty="0"/>
            </a:br>
            <a:r>
              <a:rPr lang="en-US" altLang="en-US" sz="3300" dirty="0"/>
              <a:t>Phase A: PQ10, HDR10, HLG10</a:t>
            </a:r>
          </a:p>
        </p:txBody>
      </p:sp>
      <p:sp>
        <p:nvSpPr>
          <p:cNvPr id="3" name="Content Placeholder 2"/>
          <p:cNvSpPr>
            <a:spLocks noGrp="1"/>
          </p:cNvSpPr>
          <p:nvPr>
            <p:ph idx="1"/>
          </p:nvPr>
        </p:nvSpPr>
        <p:spPr>
          <a:xfrm>
            <a:off x="394097" y="1206501"/>
            <a:ext cx="8352234" cy="3308350"/>
          </a:xfrm>
        </p:spPr>
        <p:txBody>
          <a:bodyPr>
            <a:normAutofit lnSpcReduction="10000"/>
          </a:bodyPr>
          <a:lstStyle/>
          <a:p>
            <a:pPr>
              <a:spcBef>
                <a:spcPts val="0"/>
              </a:spcBef>
              <a:defRPr/>
            </a:pPr>
            <a:r>
              <a:rPr lang="en-US" sz="1800" dirty="0"/>
              <a:t>PQ10 = SMPTE ST 2084 PQ HDR transfer function + Rec. ITU-R BT.2020 color space + 10-bit sample depth</a:t>
            </a:r>
            <a:endParaRPr lang="en-US" sz="1800" i="1" dirty="0">
              <a:solidFill>
                <a:srgbClr val="00B0F0"/>
              </a:solidFill>
            </a:endParaRPr>
          </a:p>
          <a:p>
            <a:pPr>
              <a:spcBef>
                <a:spcPts val="1350"/>
              </a:spcBef>
              <a:defRPr/>
            </a:pPr>
            <a:r>
              <a:rPr lang="en-US" sz="1800" dirty="0"/>
              <a:t>HDR10 = PQ10 + reference display metadata</a:t>
            </a:r>
          </a:p>
          <a:p>
            <a:pPr lvl="1">
              <a:spcBef>
                <a:spcPts val="0"/>
              </a:spcBef>
              <a:defRPr/>
            </a:pPr>
            <a:r>
              <a:rPr lang="en-US" sz="1500" dirty="0">
                <a:solidFill>
                  <a:srgbClr val="00B0F0"/>
                </a:solidFill>
              </a:rPr>
              <a:t>Metadata = SMPTE ST 2086 HDR </a:t>
            </a:r>
            <a:r>
              <a:rPr lang="en-US" sz="1500" i="1" dirty="0">
                <a:solidFill>
                  <a:srgbClr val="00B0F0"/>
                </a:solidFill>
              </a:rPr>
              <a:t>static</a:t>
            </a:r>
            <a:r>
              <a:rPr lang="en-US" sz="1500" dirty="0">
                <a:solidFill>
                  <a:srgbClr val="00B0F0"/>
                </a:solidFill>
              </a:rPr>
              <a:t> metadata* + </a:t>
            </a:r>
            <a:r>
              <a:rPr lang="en-US" sz="1500" dirty="0" err="1">
                <a:solidFill>
                  <a:srgbClr val="00B0F0"/>
                </a:solidFill>
              </a:rPr>
              <a:t>MaxCLL</a:t>
            </a:r>
            <a:r>
              <a:rPr lang="en-US" sz="1500" dirty="0">
                <a:solidFill>
                  <a:srgbClr val="00B0F0"/>
                </a:solidFill>
              </a:rPr>
              <a:t> + </a:t>
            </a:r>
            <a:r>
              <a:rPr lang="en-US" sz="1500" dirty="0" err="1">
                <a:solidFill>
                  <a:srgbClr val="00B0F0"/>
                </a:solidFill>
              </a:rPr>
              <a:t>MaxFALL</a:t>
            </a:r>
            <a:endParaRPr lang="en-US" sz="1500" dirty="0">
              <a:solidFill>
                <a:srgbClr val="00B0F0"/>
              </a:solidFill>
            </a:endParaRPr>
          </a:p>
          <a:p>
            <a:pPr lvl="1">
              <a:spcBef>
                <a:spcPts val="0"/>
              </a:spcBef>
              <a:defRPr/>
            </a:pPr>
            <a:r>
              <a:rPr lang="en-US" sz="1500" dirty="0"/>
              <a:t>Specified by Blu-ray® Disc Association, </a:t>
            </a:r>
            <a:r>
              <a:rPr lang="en-US" sz="1500" dirty="0" err="1"/>
              <a:t>DECE</a:t>
            </a:r>
            <a:r>
              <a:rPr lang="en-US" sz="1500" dirty="0"/>
              <a:t>, CTA, </a:t>
            </a:r>
            <a:r>
              <a:rPr lang="en-US" sz="1500" dirty="0" err="1"/>
              <a:t>UHD</a:t>
            </a:r>
            <a:r>
              <a:rPr lang="en-US" sz="1500" dirty="0"/>
              <a:t> Alliance for pre-produced content</a:t>
            </a:r>
          </a:p>
          <a:p>
            <a:pPr lvl="1">
              <a:spcBef>
                <a:spcPts val="0"/>
              </a:spcBef>
              <a:defRPr/>
            </a:pPr>
            <a:r>
              <a:rPr lang="en-US" sz="1500" dirty="0"/>
              <a:t>Uses HEVC Content Light Level SEI message</a:t>
            </a:r>
          </a:p>
          <a:p>
            <a:pPr lvl="1">
              <a:spcBef>
                <a:spcPts val="0"/>
              </a:spcBef>
            </a:pPr>
            <a:r>
              <a:rPr lang="en-US" sz="1500" b="1" dirty="0">
                <a:solidFill>
                  <a:srgbClr val="00B0F0"/>
                </a:solidFill>
                <a:cs typeface="Arial"/>
              </a:rPr>
              <a:t>*ST 2086:2014</a:t>
            </a:r>
            <a:r>
              <a:rPr lang="en-US" sz="1500" dirty="0">
                <a:solidFill>
                  <a:srgbClr val="00B0F0"/>
                </a:solidFill>
                <a:cs typeface="Arial"/>
              </a:rPr>
              <a:t> – </a:t>
            </a:r>
            <a:r>
              <a:rPr lang="en-US" sz="1500" i="1" dirty="0">
                <a:solidFill>
                  <a:srgbClr val="00B0F0"/>
                </a:solidFill>
                <a:cs typeface="Arial"/>
              </a:rPr>
              <a:t>Mastering Display Color Volume Metadata Supporting High Luminance and Wide Color Gamut Images</a:t>
            </a:r>
          </a:p>
          <a:p>
            <a:pPr lvl="2">
              <a:spcBef>
                <a:spcPts val="0"/>
              </a:spcBef>
            </a:pPr>
            <a:r>
              <a:rPr lang="en-US" sz="1350" i="1" dirty="0">
                <a:solidFill>
                  <a:srgbClr val="00B0F0"/>
                </a:solidFill>
                <a:cs typeface="Arial"/>
              </a:rPr>
              <a:t>Specifies mastering display primaries, white point, and min/max luminance</a:t>
            </a:r>
            <a:endParaRPr lang="en-US" sz="1350" dirty="0">
              <a:solidFill>
                <a:srgbClr val="00B0F0"/>
              </a:solidFill>
            </a:endParaRPr>
          </a:p>
          <a:p>
            <a:pPr>
              <a:spcBef>
                <a:spcPts val="1350"/>
              </a:spcBef>
              <a:defRPr/>
            </a:pPr>
            <a:r>
              <a:rPr lang="en-US" sz="1800" dirty="0">
                <a:solidFill>
                  <a:srgbClr val="58585A"/>
                </a:solidFill>
              </a:rPr>
              <a:t>HLG10 = HLG HDR transfer function + Rec. ITU-R BT.2020 color </a:t>
            </a:r>
            <a:r>
              <a:rPr lang="en-US" sz="1800" dirty="0"/>
              <a:t>space + </a:t>
            </a:r>
            <a:br>
              <a:rPr lang="en-US" sz="1800" dirty="0"/>
            </a:br>
            <a:r>
              <a:rPr lang="en-US" sz="1800" dirty="0"/>
              <a:t>10-bit sample depth</a:t>
            </a:r>
          </a:p>
          <a:p>
            <a:pPr lvl="1">
              <a:spcBef>
                <a:spcPts val="0"/>
              </a:spcBef>
              <a:buClr>
                <a:srgbClr val="58585A"/>
              </a:buClr>
              <a:defRPr/>
            </a:pPr>
            <a:r>
              <a:rPr lang="en-US" sz="1500" dirty="0">
                <a:solidFill>
                  <a:srgbClr val="58585A"/>
                </a:solidFill>
              </a:rPr>
              <a:t>No metadata</a:t>
            </a:r>
          </a:p>
          <a:p>
            <a:pPr lvl="1">
              <a:spcBef>
                <a:spcPts val="450"/>
              </a:spcBef>
              <a:defRPr/>
            </a:pPr>
            <a:endParaRPr lang="en-US" sz="1500" dirty="0"/>
          </a:p>
        </p:txBody>
      </p:sp>
      <p:pic>
        <p:nvPicPr>
          <p:cNvPr id="4" name="Logo2011" descr="ERI_UF_rgb"/>
          <p:cNvPicPr>
            <a:picLocks noChangeArrowheads="1"/>
          </p:cNvPicPr>
          <p:nvPr/>
        </p:nvPicPr>
        <p:blipFill>
          <a:blip r:embed="rId3" cstate="print"/>
          <a:srcRect/>
          <a:stretch>
            <a:fillRect/>
          </a:stretch>
        </p:blipFill>
        <p:spPr bwMode="auto">
          <a:xfrm>
            <a:off x="7971362" y="324000"/>
            <a:ext cx="770334" cy="675085"/>
          </a:xfrm>
          <a:prstGeom prst="rect">
            <a:avLst/>
          </a:prstGeom>
          <a:noFill/>
        </p:spPr>
      </p:pic>
    </p:spTree>
    <p:extLst>
      <p:ext uri="{BB962C8B-B14F-4D97-AF65-F5344CB8AC3E}">
        <p14:creationId xmlns:p14="http://schemas.microsoft.com/office/powerpoint/2010/main" val="673644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205980"/>
            <a:ext cx="8046719" cy="609059"/>
          </a:xfrm>
        </p:spPr>
        <p:txBody>
          <a:bodyPr>
            <a:normAutofit/>
          </a:bodyPr>
          <a:lstStyle/>
          <a:p>
            <a:r>
              <a:rPr lang="en-US" sz="3300" dirty="0"/>
              <a:t>Static Container Mapping of HDR to SDR</a:t>
            </a:r>
          </a:p>
        </p:txBody>
      </p:sp>
      <p:pic>
        <p:nvPicPr>
          <p:cNvPr id="8" name="Content Placeholder 7"/>
          <p:cNvPicPr>
            <a:picLocks noGrp="1" noChangeAspect="1"/>
          </p:cNvPicPr>
          <p:nvPr>
            <p:ph idx="4294967295"/>
          </p:nvPr>
        </p:nvPicPr>
        <p:blipFill>
          <a:blip r:embed="rId3" cstate="print">
            <a:extLst>
              <a:ext uri="{28A0092B-C50C-407E-A947-70E740481C1C}">
                <a14:useLocalDpi xmlns:a14="http://schemas.microsoft.com/office/drawing/2010/main"/>
              </a:ext>
            </a:extLst>
          </a:blip>
          <a:stretch>
            <a:fillRect/>
          </a:stretch>
        </p:blipFill>
        <p:spPr>
          <a:xfrm>
            <a:off x="0" y="999085"/>
            <a:ext cx="9144000" cy="3661452"/>
          </a:xfrm>
        </p:spPr>
      </p:pic>
      <p:sp>
        <p:nvSpPr>
          <p:cNvPr id="12" name="Rounded Rectangular Callout 11"/>
          <p:cNvSpPr/>
          <p:nvPr/>
        </p:nvSpPr>
        <p:spPr>
          <a:xfrm>
            <a:off x="6309903" y="4151413"/>
            <a:ext cx="2183131" cy="509124"/>
          </a:xfrm>
          <a:prstGeom prst="wedgeRoundRectCallout">
            <a:avLst>
              <a:gd name="adj1" fmla="val -30390"/>
              <a:gd name="adj2" fmla="val -144985"/>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SDR Display Color Volume (ITU-R BT.709)</a:t>
            </a:r>
            <a:endParaRPr lang="en-US" sz="1400" i="1" dirty="0">
              <a:latin typeface="Arial" panose="020B0604020202020204" pitchFamily="34" charset="0"/>
              <a:cs typeface="Arial" panose="020B0604020202020204" pitchFamily="34" charset="0"/>
            </a:endParaRPr>
          </a:p>
        </p:txBody>
      </p:sp>
      <p:sp>
        <p:nvSpPr>
          <p:cNvPr id="18" name="Rectangle 17"/>
          <p:cNvSpPr/>
          <p:nvPr/>
        </p:nvSpPr>
        <p:spPr>
          <a:xfrm>
            <a:off x="3745794" y="1552737"/>
            <a:ext cx="297850" cy="20852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Rounded Rectangular Callout 12"/>
          <p:cNvSpPr/>
          <p:nvPr/>
        </p:nvSpPr>
        <p:spPr>
          <a:xfrm>
            <a:off x="2198653" y="4283013"/>
            <a:ext cx="2834639" cy="529636"/>
          </a:xfrm>
          <a:prstGeom prst="wedgeRoundRectCallout">
            <a:avLst>
              <a:gd name="adj1" fmla="val -30432"/>
              <a:gd name="adj2" fmla="val -122918"/>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HDR Mastering Display Color Volume (SMPTE ST 2086)</a:t>
            </a:r>
            <a:endParaRPr lang="en-US" sz="1400" i="1" dirty="0">
              <a:latin typeface="Arial" panose="020B0604020202020204" pitchFamily="34" charset="0"/>
              <a:cs typeface="Arial" panose="020B0604020202020204" pitchFamily="34" charset="0"/>
            </a:endParaRPr>
          </a:p>
        </p:txBody>
      </p:sp>
      <p:sp>
        <p:nvSpPr>
          <p:cNvPr id="20" name="Rectangle 19"/>
          <p:cNvSpPr/>
          <p:nvPr/>
        </p:nvSpPr>
        <p:spPr>
          <a:xfrm>
            <a:off x="4043644" y="2628901"/>
            <a:ext cx="2266259" cy="10090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TextBox 1"/>
          <p:cNvSpPr txBox="1"/>
          <p:nvPr/>
        </p:nvSpPr>
        <p:spPr>
          <a:xfrm>
            <a:off x="3745795" y="2876190"/>
            <a:ext cx="2574993" cy="784830"/>
          </a:xfrm>
          <a:prstGeom prst="rect">
            <a:avLst/>
          </a:prstGeom>
          <a:solidFill>
            <a:srgbClr val="00B0F0"/>
          </a:solidFill>
        </p:spPr>
        <p:txBody>
          <a:bodyPr wrap="square" rtlCol="0">
            <a:spAutoFit/>
          </a:bodyPr>
          <a:lstStyle/>
          <a:p>
            <a:pPr algn="ctr"/>
            <a:r>
              <a:rPr lang="en-US" sz="1500" dirty="0">
                <a:solidFill>
                  <a:schemeClr val="bg1"/>
                </a:solidFill>
                <a:latin typeface="Arial" panose="020B0604020202020204" pitchFamily="34" charset="0"/>
                <a:cs typeface="Arial" panose="020B0604020202020204" pitchFamily="34" charset="0"/>
              </a:rPr>
              <a:t>Static Color Volume Mapping: </a:t>
            </a:r>
          </a:p>
          <a:p>
            <a:pPr algn="ctr"/>
            <a:r>
              <a:rPr lang="en-US" sz="1500" dirty="0">
                <a:solidFill>
                  <a:schemeClr val="bg1"/>
                </a:solidFill>
                <a:latin typeface="Arial" panose="020B0604020202020204" pitchFamily="34" charset="0"/>
                <a:cs typeface="Arial" panose="020B0604020202020204" pitchFamily="34" charset="0"/>
              </a:rPr>
              <a:t>Container to Container</a:t>
            </a:r>
          </a:p>
        </p:txBody>
      </p:sp>
      <p:sp>
        <p:nvSpPr>
          <p:cNvPr id="11" name="Rectangle 10"/>
          <p:cNvSpPr/>
          <p:nvPr/>
        </p:nvSpPr>
        <p:spPr>
          <a:xfrm>
            <a:off x="104583" y="4354462"/>
            <a:ext cx="1016625" cy="184666"/>
          </a:xfrm>
          <a:prstGeom prst="rect">
            <a:avLst/>
          </a:prstGeom>
        </p:spPr>
        <p:txBody>
          <a:bodyPr wrap="none">
            <a:spAutoFit/>
          </a:bodyPr>
          <a:lstStyle/>
          <a:p>
            <a:pPr algn="ctr">
              <a:spcBef>
                <a:spcPts val="900"/>
              </a:spcBef>
            </a:pPr>
            <a:r>
              <a:rPr lang="en-US" sz="600" i="1" dirty="0">
                <a:solidFill>
                  <a:schemeClr val="bg1"/>
                </a:solidFill>
                <a:latin typeface="Arial" panose="020B0604020202020204" pitchFamily="34" charset="0"/>
                <a:cs typeface="Arial" panose="020B0604020202020204" pitchFamily="34" charset="0"/>
              </a:rPr>
              <a:t>Image courtesy of Dolby</a:t>
            </a:r>
          </a:p>
        </p:txBody>
      </p:sp>
      <p:sp>
        <p:nvSpPr>
          <p:cNvPr id="21" name="Right Triangle 20"/>
          <p:cNvSpPr/>
          <p:nvPr/>
        </p:nvSpPr>
        <p:spPr>
          <a:xfrm>
            <a:off x="4043644" y="1552737"/>
            <a:ext cx="1800557" cy="1184846"/>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4" name="Logo2011" descr="ERI_UF_rgb"/>
          <p:cNvPicPr>
            <a:picLocks noChangeArrowheads="1"/>
          </p:cNvPicPr>
          <p:nvPr/>
        </p:nvPicPr>
        <p:blipFill>
          <a:blip r:embed="rId4" cstate="print"/>
          <a:srcRect/>
          <a:stretch>
            <a:fillRect/>
          </a:stretch>
        </p:blipFill>
        <p:spPr bwMode="auto">
          <a:xfrm>
            <a:off x="7971362" y="324000"/>
            <a:ext cx="770334" cy="675085"/>
          </a:xfrm>
          <a:prstGeom prst="rect">
            <a:avLst/>
          </a:prstGeom>
          <a:noFill/>
        </p:spPr>
      </p:pic>
    </p:spTree>
    <p:extLst>
      <p:ext uri="{BB962C8B-B14F-4D97-AF65-F5344CB8AC3E}">
        <p14:creationId xmlns:p14="http://schemas.microsoft.com/office/powerpoint/2010/main" val="1103507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394098" y="179785"/>
            <a:ext cx="7857988" cy="814388"/>
          </a:xfrm>
        </p:spPr>
        <p:txBody>
          <a:bodyPr>
            <a:noAutofit/>
          </a:bodyPr>
          <a:lstStyle/>
          <a:p>
            <a:pPr>
              <a:lnSpc>
                <a:spcPct val="80000"/>
              </a:lnSpc>
            </a:pPr>
            <a:r>
              <a:rPr lang="en-US" altLang="en-US" sz="3300" dirty="0"/>
              <a:t>Ultra HD Forum Guidelines </a:t>
            </a:r>
            <a:br>
              <a:rPr lang="en-US" altLang="en-US" sz="3300" dirty="0"/>
            </a:br>
            <a:r>
              <a:rPr lang="en-US" altLang="en-US" sz="3300" dirty="0"/>
              <a:t>for Consideration in Phase B</a:t>
            </a:r>
          </a:p>
        </p:txBody>
      </p:sp>
      <p:sp>
        <p:nvSpPr>
          <p:cNvPr id="3" name="Content Placeholder 2"/>
          <p:cNvSpPr>
            <a:spLocks noGrp="1"/>
          </p:cNvSpPr>
          <p:nvPr>
            <p:ph idx="1"/>
          </p:nvPr>
        </p:nvSpPr>
        <p:spPr>
          <a:xfrm>
            <a:off x="394098" y="1138388"/>
            <a:ext cx="8352234" cy="3365500"/>
          </a:xfrm>
        </p:spPr>
        <p:txBody>
          <a:bodyPr>
            <a:noAutofit/>
          </a:bodyPr>
          <a:lstStyle/>
          <a:p>
            <a:pPr>
              <a:spcBef>
                <a:spcPts val="1350"/>
              </a:spcBef>
              <a:defRPr/>
            </a:pPr>
            <a:r>
              <a:rPr lang="en-US" sz="1800" dirty="0"/>
              <a:t>Dynamic metadata system(s)</a:t>
            </a:r>
            <a:endParaRPr lang="en-US" sz="1800" i="1" dirty="0">
              <a:solidFill>
                <a:srgbClr val="00B0F0"/>
              </a:solidFill>
            </a:endParaRPr>
          </a:p>
          <a:p>
            <a:pPr>
              <a:spcBef>
                <a:spcPts val="1350"/>
              </a:spcBef>
              <a:defRPr/>
            </a:pPr>
            <a:r>
              <a:rPr lang="en-US" sz="1800" dirty="0"/>
              <a:t>PQ10 + frame-by-frame “Display Adaptation” metadata </a:t>
            </a:r>
          </a:p>
          <a:p>
            <a:pPr>
              <a:spcBef>
                <a:spcPts val="1350"/>
              </a:spcBef>
            </a:pPr>
            <a:r>
              <a:rPr lang="en-US" sz="1800" b="1" dirty="0">
                <a:cs typeface="Arial" panose="020B0604020202020204" pitchFamily="34" charset="0"/>
              </a:rPr>
              <a:t>SMPTE ST 2094-x suite – </a:t>
            </a:r>
            <a:r>
              <a:rPr lang="en-US" sz="1800" i="1" dirty="0">
                <a:cs typeface="Arial" panose="020B0604020202020204" pitchFamily="34" charset="0"/>
              </a:rPr>
              <a:t>Content-Dependent Metadata for Color Volume Transformation of High Luminance and Wide Color Gamut Images</a:t>
            </a:r>
          </a:p>
          <a:p>
            <a:pPr lvl="1">
              <a:spcBef>
                <a:spcPts val="450"/>
              </a:spcBef>
            </a:pPr>
            <a:r>
              <a:rPr lang="en-US" sz="1500" i="1" dirty="0">
                <a:solidFill>
                  <a:srgbClr val="00B0F0"/>
                </a:solidFill>
              </a:rPr>
              <a:t>Specifies dynamic metadata used in the color volume transformation of source content mastered with HDR and/or WCG imagery, when such content is rendered for presentation on a display having a smaller color volume</a:t>
            </a:r>
          </a:p>
          <a:p>
            <a:pPr lvl="1"/>
            <a:r>
              <a:rPr lang="en-US" sz="1350" dirty="0"/>
              <a:t>The most important elements for </a:t>
            </a:r>
            <a:r>
              <a:rPr lang="en-US" sz="1350" b="1" dirty="0"/>
              <a:t>live</a:t>
            </a:r>
            <a:r>
              <a:rPr lang="en-US" sz="1350" dirty="0"/>
              <a:t> production are:</a:t>
            </a:r>
          </a:p>
          <a:p>
            <a:pPr lvl="2">
              <a:spcBef>
                <a:spcPts val="0"/>
              </a:spcBef>
            </a:pPr>
            <a:r>
              <a:rPr lang="en-US" sz="1350" dirty="0"/>
              <a:t>Deep shadow =&gt; Min</a:t>
            </a:r>
          </a:p>
          <a:p>
            <a:pPr lvl="2">
              <a:spcBef>
                <a:spcPts val="0"/>
              </a:spcBef>
            </a:pPr>
            <a:r>
              <a:rPr lang="en-US" sz="1350" dirty="0"/>
              <a:t>Mid-tone (facial and interior) =&gt; Mid</a:t>
            </a:r>
          </a:p>
          <a:p>
            <a:pPr lvl="2">
              <a:spcBef>
                <a:spcPts val="0"/>
              </a:spcBef>
            </a:pPr>
            <a:r>
              <a:rPr lang="en-US" sz="1350" dirty="0"/>
              <a:t>Highlight regions =&gt; Max</a:t>
            </a:r>
          </a:p>
          <a:p>
            <a:pPr marL="423863" lvl="3" indent="-214313"/>
            <a:r>
              <a:rPr lang="en-US" sz="1500" dirty="0">
                <a:solidFill>
                  <a:srgbClr val="00B0F0"/>
                </a:solidFill>
              </a:rPr>
              <a:t>Computed on a frame-by-frame basis</a:t>
            </a:r>
            <a:endParaRPr lang="en-US" sz="1500" dirty="0">
              <a:solidFill>
                <a:srgbClr val="58585A"/>
              </a:solidFill>
            </a:endParaRPr>
          </a:p>
          <a:p>
            <a:pPr lvl="1">
              <a:spcBef>
                <a:spcPts val="1350"/>
              </a:spcBef>
              <a:defRPr/>
            </a:pPr>
            <a:endParaRPr lang="en-US" sz="1500" dirty="0"/>
          </a:p>
        </p:txBody>
      </p:sp>
      <p:pic>
        <p:nvPicPr>
          <p:cNvPr id="4" name="Logo2011" descr="ERI_UF_rgb"/>
          <p:cNvPicPr>
            <a:picLocks noChangeArrowheads="1"/>
          </p:cNvPicPr>
          <p:nvPr/>
        </p:nvPicPr>
        <p:blipFill>
          <a:blip r:embed="rId3" cstate="print"/>
          <a:srcRect/>
          <a:stretch>
            <a:fillRect/>
          </a:stretch>
        </p:blipFill>
        <p:spPr bwMode="auto">
          <a:xfrm>
            <a:off x="7971362" y="324000"/>
            <a:ext cx="770334" cy="675085"/>
          </a:xfrm>
          <a:prstGeom prst="rect">
            <a:avLst/>
          </a:prstGeom>
          <a:noFill/>
        </p:spPr>
      </p:pic>
    </p:spTree>
    <p:extLst>
      <p:ext uri="{BB962C8B-B14F-4D97-AF65-F5344CB8AC3E}">
        <p14:creationId xmlns:p14="http://schemas.microsoft.com/office/powerpoint/2010/main" val="17081968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5979"/>
            <a:ext cx="8229600" cy="639848"/>
          </a:xfrm>
        </p:spPr>
        <p:txBody>
          <a:bodyPr>
            <a:noAutofit/>
          </a:bodyPr>
          <a:lstStyle/>
          <a:p>
            <a:pPr>
              <a:lnSpc>
                <a:spcPct val="80000"/>
              </a:lnSpc>
            </a:pPr>
            <a:r>
              <a:rPr lang="en-US" sz="3300" dirty="0"/>
              <a:t>Dynamic Content Mapping</a:t>
            </a:r>
            <a:br>
              <a:rPr lang="en-US" sz="3300" dirty="0"/>
            </a:br>
            <a:r>
              <a:rPr lang="en-US" sz="3300" dirty="0"/>
              <a:t>From HDR to SDR</a:t>
            </a:r>
          </a:p>
        </p:txBody>
      </p:sp>
      <p:pic>
        <p:nvPicPr>
          <p:cNvPr id="3" name="Content Placeholder 2"/>
          <p:cNvPicPr>
            <a:picLocks noGrp="1" noChangeAspect="1"/>
          </p:cNvPicPr>
          <p:nvPr>
            <p:ph idx="4294967295"/>
          </p:nvPr>
        </p:nvPicPr>
        <p:blipFill>
          <a:blip r:embed="rId3" cstate="print">
            <a:extLst>
              <a:ext uri="{28A0092B-C50C-407E-A947-70E740481C1C}">
                <a14:useLocalDpi xmlns:a14="http://schemas.microsoft.com/office/drawing/2010/main"/>
              </a:ext>
            </a:extLst>
          </a:blip>
          <a:stretch>
            <a:fillRect/>
          </a:stretch>
        </p:blipFill>
        <p:spPr>
          <a:xfrm>
            <a:off x="0" y="1010286"/>
            <a:ext cx="9144000" cy="3548054"/>
          </a:xfrm>
        </p:spPr>
      </p:pic>
      <p:grpSp>
        <p:nvGrpSpPr>
          <p:cNvPr id="2" name="Group 1"/>
          <p:cNvGrpSpPr/>
          <p:nvPr/>
        </p:nvGrpSpPr>
        <p:grpSpPr>
          <a:xfrm>
            <a:off x="3714750" y="1939928"/>
            <a:ext cx="2479746" cy="1851660"/>
            <a:chOff x="4994393" y="2814214"/>
            <a:chExt cx="3306328" cy="2468880"/>
          </a:xfrm>
        </p:grpSpPr>
        <p:sp>
          <p:nvSpPr>
            <p:cNvPr id="10" name="Rectangle 9"/>
            <p:cNvSpPr/>
            <p:nvPr/>
          </p:nvSpPr>
          <p:spPr>
            <a:xfrm>
              <a:off x="4994393" y="2814214"/>
              <a:ext cx="487245" cy="24688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Rectangle 18"/>
            <p:cNvSpPr/>
            <p:nvPr/>
          </p:nvSpPr>
          <p:spPr>
            <a:xfrm>
              <a:off x="5447186" y="3698134"/>
              <a:ext cx="2853535" cy="1381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Right Triangle 16"/>
            <p:cNvSpPr/>
            <p:nvPr/>
          </p:nvSpPr>
          <p:spPr>
            <a:xfrm>
              <a:off x="5447186" y="2814214"/>
              <a:ext cx="2400743" cy="883920"/>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ight Triangle 22"/>
            <p:cNvSpPr/>
            <p:nvPr/>
          </p:nvSpPr>
          <p:spPr>
            <a:xfrm flipV="1">
              <a:off x="5447186" y="5079894"/>
              <a:ext cx="2400741" cy="203200"/>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28" name="Rounded Rectangular Callout 27"/>
          <p:cNvSpPr/>
          <p:nvPr/>
        </p:nvSpPr>
        <p:spPr>
          <a:xfrm>
            <a:off x="4845051" y="4190929"/>
            <a:ext cx="1723390" cy="367411"/>
          </a:xfrm>
          <a:prstGeom prst="wedgeRoundRectCallout">
            <a:avLst>
              <a:gd name="adj1" fmla="val -34590"/>
              <a:gd name="adj2" fmla="val -101490"/>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Map Darks Up</a:t>
            </a:r>
            <a:endParaRPr lang="en-US" sz="1400" i="1" dirty="0">
              <a:latin typeface="Arial" panose="020B0604020202020204" pitchFamily="34" charset="0"/>
              <a:cs typeface="Arial" panose="020B0604020202020204" pitchFamily="34" charset="0"/>
            </a:endParaRPr>
          </a:p>
        </p:txBody>
      </p:sp>
      <p:sp>
        <p:nvSpPr>
          <p:cNvPr id="29" name="Rounded Rectangular Callout 28"/>
          <p:cNvSpPr/>
          <p:nvPr/>
        </p:nvSpPr>
        <p:spPr>
          <a:xfrm>
            <a:off x="4845051" y="1595773"/>
            <a:ext cx="2199351" cy="442978"/>
          </a:xfrm>
          <a:prstGeom prst="wedgeRoundRectCallout">
            <a:avLst>
              <a:gd name="adj1" fmla="val -43433"/>
              <a:gd name="adj2" fmla="val 98869"/>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Map </a:t>
            </a:r>
            <a:r>
              <a:rPr lang="en-US" sz="1400" dirty="0" err="1">
                <a:latin typeface="Arial" panose="020B0604020202020204" pitchFamily="34" charset="0"/>
                <a:cs typeface="Arial" panose="020B0604020202020204" pitchFamily="34" charset="0"/>
              </a:rPr>
              <a:t>Brights</a:t>
            </a:r>
            <a:r>
              <a:rPr lang="en-US" sz="1400" dirty="0">
                <a:latin typeface="Arial" panose="020B0604020202020204" pitchFamily="34" charset="0"/>
                <a:cs typeface="Arial" panose="020B0604020202020204" pitchFamily="34" charset="0"/>
              </a:rPr>
              <a:t> Down</a:t>
            </a:r>
            <a:endParaRPr lang="en-US" sz="1400" i="1" dirty="0">
              <a:latin typeface="Arial" panose="020B0604020202020204" pitchFamily="34" charset="0"/>
              <a:cs typeface="Arial" panose="020B0604020202020204" pitchFamily="34" charset="0"/>
            </a:endParaRPr>
          </a:p>
        </p:txBody>
      </p:sp>
      <p:sp>
        <p:nvSpPr>
          <p:cNvPr id="11" name="Rounded Rectangular Callout 12"/>
          <p:cNvSpPr/>
          <p:nvPr/>
        </p:nvSpPr>
        <p:spPr>
          <a:xfrm>
            <a:off x="1250750" y="4097140"/>
            <a:ext cx="2834639" cy="707390"/>
          </a:xfrm>
          <a:prstGeom prst="wedgeRoundRectCallout">
            <a:avLst>
              <a:gd name="adj1" fmla="val -3599"/>
              <a:gd name="adj2" fmla="val -79163"/>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HDR Content Dependent Color Volume (SMPTE ST 2094-x)</a:t>
            </a:r>
            <a:endParaRPr lang="en-US" sz="1400" i="1" dirty="0">
              <a:latin typeface="Arial" panose="020B0604020202020204" pitchFamily="34" charset="0"/>
              <a:cs typeface="Arial" panose="020B0604020202020204" pitchFamily="34" charset="0"/>
            </a:endParaRPr>
          </a:p>
        </p:txBody>
      </p:sp>
      <p:sp>
        <p:nvSpPr>
          <p:cNvPr id="12" name="Rectangle 11"/>
          <p:cNvSpPr/>
          <p:nvPr/>
        </p:nvSpPr>
        <p:spPr>
          <a:xfrm>
            <a:off x="103456" y="4383411"/>
            <a:ext cx="1016625" cy="184666"/>
          </a:xfrm>
          <a:prstGeom prst="rect">
            <a:avLst/>
          </a:prstGeom>
        </p:spPr>
        <p:txBody>
          <a:bodyPr wrap="none">
            <a:spAutoFit/>
          </a:bodyPr>
          <a:lstStyle/>
          <a:p>
            <a:pPr algn="ctr">
              <a:spcBef>
                <a:spcPts val="900"/>
              </a:spcBef>
            </a:pPr>
            <a:r>
              <a:rPr lang="en-US" sz="600" i="1" dirty="0">
                <a:solidFill>
                  <a:schemeClr val="bg1"/>
                </a:solidFill>
                <a:latin typeface="Arial" panose="020B0604020202020204" pitchFamily="34" charset="0"/>
                <a:cs typeface="Arial" panose="020B0604020202020204" pitchFamily="34" charset="0"/>
              </a:rPr>
              <a:t>Image courtesy of Dolby</a:t>
            </a:r>
          </a:p>
        </p:txBody>
      </p:sp>
      <p:pic>
        <p:nvPicPr>
          <p:cNvPr id="13" name="Logo2011" descr="ERI_UF_rgb"/>
          <p:cNvPicPr>
            <a:picLocks noChangeArrowheads="1"/>
          </p:cNvPicPr>
          <p:nvPr/>
        </p:nvPicPr>
        <p:blipFill>
          <a:blip r:embed="rId4" cstate="print"/>
          <a:srcRect/>
          <a:stretch>
            <a:fillRect/>
          </a:stretch>
        </p:blipFill>
        <p:spPr bwMode="auto">
          <a:xfrm>
            <a:off x="7971362" y="324000"/>
            <a:ext cx="770334" cy="675085"/>
          </a:xfrm>
          <a:prstGeom prst="rect">
            <a:avLst/>
          </a:prstGeom>
          <a:noFill/>
        </p:spPr>
      </p:pic>
    </p:spTree>
    <p:extLst>
      <p:ext uri="{BB962C8B-B14F-4D97-AF65-F5344CB8AC3E}">
        <p14:creationId xmlns:p14="http://schemas.microsoft.com/office/powerpoint/2010/main" val="17985966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0"/>
            <a:ext cx="8229600" cy="663758"/>
          </a:xfrm>
        </p:spPr>
        <p:txBody>
          <a:bodyPr>
            <a:normAutofit/>
          </a:bodyPr>
          <a:lstStyle/>
          <a:p>
            <a:r>
              <a:rPr lang="en-US" sz="3600" dirty="0"/>
              <a:t>Per Frame: Min, Mean, Max</a:t>
            </a:r>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a:ext>
            </a:extLst>
          </a:blip>
          <a:stretch>
            <a:fillRect/>
          </a:stretch>
        </p:blipFill>
        <p:spPr>
          <a:xfrm>
            <a:off x="571500" y="1007570"/>
            <a:ext cx="7586945" cy="3554369"/>
          </a:xfrm>
        </p:spPr>
      </p:pic>
      <p:sp>
        <p:nvSpPr>
          <p:cNvPr id="7" name="Rounded Rectangular Callout 6"/>
          <p:cNvSpPr/>
          <p:nvPr/>
        </p:nvSpPr>
        <p:spPr>
          <a:xfrm>
            <a:off x="6689951" y="1934944"/>
            <a:ext cx="2243138" cy="661988"/>
          </a:xfrm>
          <a:prstGeom prst="wedgeRoundRect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Arial" panose="020B0604020202020204" pitchFamily="34" charset="0"/>
                <a:cs typeface="Arial" panose="020B0604020202020204" pitchFamily="34" charset="0"/>
              </a:rPr>
              <a:t>Per-Frame Metadata</a:t>
            </a:r>
          </a:p>
          <a:p>
            <a:pPr algn="ctr"/>
            <a:r>
              <a:rPr lang="en-US" sz="1200" dirty="0">
                <a:latin typeface="Arial" panose="020B0604020202020204" pitchFamily="34" charset="0"/>
                <a:cs typeface="Arial" panose="020B0604020202020204" pitchFamily="34" charset="0"/>
              </a:rPr>
              <a:t>Very dynamic</a:t>
            </a:r>
          </a:p>
        </p:txBody>
      </p:sp>
      <p:sp>
        <p:nvSpPr>
          <p:cNvPr id="5" name="Rectangle 4"/>
          <p:cNvSpPr/>
          <p:nvPr/>
        </p:nvSpPr>
        <p:spPr>
          <a:xfrm>
            <a:off x="605170" y="4324682"/>
            <a:ext cx="1016625" cy="184666"/>
          </a:xfrm>
          <a:prstGeom prst="rect">
            <a:avLst/>
          </a:prstGeom>
        </p:spPr>
        <p:txBody>
          <a:bodyPr wrap="none">
            <a:spAutoFit/>
          </a:bodyPr>
          <a:lstStyle/>
          <a:p>
            <a:pPr algn="ctr">
              <a:spcBef>
                <a:spcPts val="900"/>
              </a:spcBef>
            </a:pPr>
            <a:r>
              <a:rPr lang="en-US" sz="600" i="1" dirty="0">
                <a:solidFill>
                  <a:schemeClr val="bg1"/>
                </a:solidFill>
                <a:latin typeface="Arial" panose="020B0604020202020204" pitchFamily="34" charset="0"/>
                <a:cs typeface="Arial" panose="020B0604020202020204" pitchFamily="34" charset="0"/>
              </a:rPr>
              <a:t>Image courtesy of Dolby</a:t>
            </a:r>
          </a:p>
        </p:txBody>
      </p:sp>
      <p:pic>
        <p:nvPicPr>
          <p:cNvPr id="6" name="Logo2011" descr="ERI_UF_rgb"/>
          <p:cNvPicPr>
            <a:picLocks noChangeArrowheads="1"/>
          </p:cNvPicPr>
          <p:nvPr/>
        </p:nvPicPr>
        <p:blipFill>
          <a:blip r:embed="rId3" cstate="print"/>
          <a:srcRect/>
          <a:stretch>
            <a:fillRect/>
          </a:stretch>
        </p:blipFill>
        <p:spPr bwMode="auto">
          <a:xfrm>
            <a:off x="7971362" y="324000"/>
            <a:ext cx="770334" cy="675085"/>
          </a:xfrm>
          <a:prstGeom prst="rect">
            <a:avLst/>
          </a:prstGeom>
          <a:noFill/>
        </p:spPr>
      </p:pic>
    </p:spTree>
    <p:extLst>
      <p:ext uri="{BB962C8B-B14F-4D97-AF65-F5344CB8AC3E}">
        <p14:creationId xmlns:p14="http://schemas.microsoft.com/office/powerpoint/2010/main" val="731035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UHD HDR Session Agenda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1118582"/>
              </p:ext>
            </p:extLst>
          </p:nvPr>
        </p:nvGraphicFramePr>
        <p:xfrm>
          <a:off x="457200" y="1047750"/>
          <a:ext cx="8229600" cy="3352800"/>
        </p:xfrm>
        <a:graphic>
          <a:graphicData uri="http://schemas.openxmlformats.org/drawingml/2006/table">
            <a:tbl>
              <a:tblPr firstCol="1" bandRow="1">
                <a:tableStyleId>{0660B408-B3CF-4A94-85FC-2B1E0A45F4A2}</a:tableStyleId>
              </a:tblPr>
              <a:tblGrid>
                <a:gridCol w="4114800"/>
                <a:gridCol w="4114800"/>
              </a:tblGrid>
              <a:tr h="0">
                <a:tc>
                  <a:txBody>
                    <a:bodyPr/>
                    <a:lstStyle/>
                    <a:p>
                      <a:pPr algn="r">
                        <a:spcBef>
                          <a:spcPts val="300"/>
                        </a:spcBef>
                        <a:spcAft>
                          <a:spcPts val="300"/>
                        </a:spcAft>
                      </a:pPr>
                      <a:r>
                        <a:rPr lang="en-US" sz="2000" dirty="0"/>
                        <a:t>Introduction and forum progress</a:t>
                      </a:r>
                      <a:endParaRPr lang="en-GB" sz="2000" b="0" dirty="0">
                        <a:solidFill>
                          <a:srgbClr val="002060"/>
                        </a:solidFill>
                      </a:endParaRPr>
                    </a:p>
                  </a:txBody>
                  <a:tcPr marL="68580" marR="68580" marT="0" marB="0" anchor="ctr"/>
                </a:tc>
                <a:tc>
                  <a:txBody>
                    <a:bodyPr/>
                    <a:lstStyle/>
                    <a:p>
                      <a:pPr marL="0" indent="0" algn="l">
                        <a:spcAft>
                          <a:spcPts val="0"/>
                        </a:spcAft>
                        <a:buFont typeface="Arial" charset="0"/>
                        <a:buNone/>
                      </a:pPr>
                      <a:r>
                        <a:rPr lang="en-US" sz="2000" dirty="0"/>
                        <a:t>Thierry </a:t>
                      </a:r>
                      <a:r>
                        <a:rPr lang="en-US" sz="2000" dirty="0" err="1" smtClean="0"/>
                        <a:t>Fautier</a:t>
                      </a:r>
                      <a:r>
                        <a:rPr lang="en-US" sz="2000" dirty="0" smtClean="0"/>
                        <a:t>, Forum </a:t>
                      </a:r>
                      <a:r>
                        <a:rPr lang="en-US" sz="2000" dirty="0"/>
                        <a:t>President</a:t>
                      </a:r>
                      <a:endParaRPr lang="en-GB" sz="2000" b="0" dirty="0">
                        <a:solidFill>
                          <a:srgbClr val="002060"/>
                        </a:solidFill>
                      </a:endParaRPr>
                    </a:p>
                  </a:txBody>
                  <a:tcPr marL="68580" marR="68580" marT="0" marB="0" anchor="ctr"/>
                </a:tc>
              </a:tr>
              <a:tr h="0">
                <a:tc>
                  <a:txBody>
                    <a:bodyPr/>
                    <a:lstStyle/>
                    <a:p>
                      <a:pPr algn="r">
                        <a:spcBef>
                          <a:spcPts val="300"/>
                        </a:spcBef>
                        <a:spcAft>
                          <a:spcPts val="300"/>
                        </a:spcAft>
                      </a:pPr>
                      <a:r>
                        <a:rPr lang="en-US" sz="2000" dirty="0"/>
                        <a:t>HDR </a:t>
                      </a:r>
                      <a:r>
                        <a:rPr lang="en-US" sz="2000" dirty="0" smtClean="0"/>
                        <a:t>101</a:t>
                      </a:r>
                      <a:endParaRPr lang="en-GB" sz="2000" b="0" dirty="0">
                        <a:solidFill>
                          <a:srgbClr val="002060"/>
                        </a:solidFill>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indent="0" algn="l">
                        <a:spcAft>
                          <a:spcPts val="0"/>
                        </a:spcAft>
                        <a:buFont typeface="Arial" charset="0"/>
                        <a:buNone/>
                      </a:pPr>
                      <a:r>
                        <a:rPr lang="en-US" sz="2000" dirty="0"/>
                        <a:t>Matthew </a:t>
                      </a:r>
                      <a:r>
                        <a:rPr lang="en-US" sz="2000" dirty="0" smtClean="0"/>
                        <a:t>Goldman </a:t>
                      </a:r>
                      <a:r>
                        <a:rPr lang="en-US" sz="2000" dirty="0"/>
                        <a:t>(Ericsson)</a:t>
                      </a:r>
                      <a:endParaRPr lang="en-GB" sz="2000" b="0" dirty="0">
                        <a:solidFill>
                          <a:srgbClr val="002060"/>
                        </a:solidFill>
                      </a:endParaRPr>
                    </a:p>
                  </a:txBody>
                  <a:tcPr marL="68580" marR="68580" marT="0" marB="0" anchor="ctr">
                    <a:lnB w="12700" cap="flat" cmpd="sng" algn="ctr">
                      <a:solidFill>
                        <a:schemeClr val="tx1"/>
                      </a:solidFill>
                      <a:prstDash val="solid"/>
                      <a:round/>
                      <a:headEnd type="none" w="med" len="med"/>
                      <a:tailEnd type="none" w="med" len="med"/>
                    </a:lnB>
                  </a:tcPr>
                </a:tc>
              </a:tr>
              <a:tr h="0">
                <a:tc>
                  <a:txBody>
                    <a:bodyPr/>
                    <a:lstStyle/>
                    <a:p>
                      <a:pPr algn="r">
                        <a:spcBef>
                          <a:spcPts val="300"/>
                        </a:spcBef>
                        <a:spcAft>
                          <a:spcPts val="300"/>
                        </a:spcAft>
                      </a:pPr>
                      <a:r>
                        <a:rPr lang="en-US" sz="2000" dirty="0" smtClean="0"/>
                        <a:t>Interoperability lessons learnt so far</a:t>
                      </a:r>
                      <a:endParaRPr lang="en-GB" sz="2000" b="0" dirty="0">
                        <a:solidFill>
                          <a:srgbClr val="002060"/>
                        </a:solidFill>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indent="0" algn="l">
                        <a:spcAft>
                          <a:spcPts val="0"/>
                        </a:spcAft>
                        <a:buFont typeface="Arial" charset="0"/>
                        <a:buNone/>
                      </a:pPr>
                      <a:r>
                        <a:rPr lang="en-US" sz="2000" dirty="0"/>
                        <a:t>Renard T. </a:t>
                      </a:r>
                      <a:r>
                        <a:rPr lang="en-US" sz="2000" dirty="0" smtClean="0"/>
                        <a:t>Jenkins </a:t>
                      </a:r>
                      <a:r>
                        <a:rPr lang="en-US" sz="2000" dirty="0"/>
                        <a:t>(PBS)</a:t>
                      </a:r>
                      <a:endParaRPr lang="en-GB" sz="2000" b="0" dirty="0">
                        <a:solidFill>
                          <a:srgbClr val="002060"/>
                        </a:solidFill>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0">
                <a:tc>
                  <a:txBody>
                    <a:bodyPr/>
                    <a:lstStyle/>
                    <a:p>
                      <a:pPr algn="r">
                        <a:spcBef>
                          <a:spcPts val="300"/>
                        </a:spcBef>
                        <a:spcAft>
                          <a:spcPts val="300"/>
                        </a:spcAft>
                      </a:pPr>
                      <a:r>
                        <a:rPr lang="en-US" sz="2000" dirty="0"/>
                        <a:t>HDR in </a:t>
                      </a:r>
                      <a:r>
                        <a:rPr lang="en-US" sz="2000" dirty="0" smtClean="0"/>
                        <a:t>live services – </a:t>
                      </a:r>
                      <a:r>
                        <a:rPr lang="en-US" sz="2000" dirty="0"/>
                        <a:t>operator panel</a:t>
                      </a:r>
                      <a:endParaRPr lang="en-GB" sz="2000" b="0" dirty="0">
                        <a:solidFill>
                          <a:srgbClr val="002060"/>
                        </a:solidFill>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indent="0" algn="l">
                        <a:spcAft>
                          <a:spcPts val="0"/>
                        </a:spcAft>
                        <a:buFont typeface="Arial" charset="0"/>
                        <a:buNone/>
                      </a:pPr>
                      <a:r>
                        <a:rPr lang="en-US" sz="2000" dirty="0"/>
                        <a:t>Akira Shimazu (</a:t>
                      </a:r>
                      <a:r>
                        <a:rPr lang="en-US" sz="2000" dirty="0" err="1"/>
                        <a:t>SkyPerfect</a:t>
                      </a:r>
                      <a:r>
                        <a:rPr lang="en-US" sz="2000" dirty="0"/>
                        <a:t> TV),</a:t>
                      </a:r>
                      <a:endParaRPr lang="en-GB" sz="2000" dirty="0"/>
                    </a:p>
                    <a:p>
                      <a:pPr marL="0" indent="0" algn="l">
                        <a:spcAft>
                          <a:spcPts val="0"/>
                        </a:spcAft>
                        <a:buFont typeface="Arial" charset="0"/>
                        <a:buNone/>
                      </a:pPr>
                      <a:r>
                        <a:rPr lang="en-US" sz="2000" dirty="0"/>
                        <a:t>Renard T. Jenkins (PBS),</a:t>
                      </a:r>
                      <a:endParaRPr lang="en-GB" sz="2000" dirty="0"/>
                    </a:p>
                    <a:p>
                      <a:pPr marL="0" indent="0" algn="l">
                        <a:spcAft>
                          <a:spcPts val="0"/>
                        </a:spcAft>
                        <a:buFont typeface="Arial" charset="0"/>
                        <a:buNone/>
                      </a:pPr>
                      <a:r>
                        <a:rPr lang="en-US" sz="2000" dirty="0"/>
                        <a:t>Stephan Heimbecher (SKY</a:t>
                      </a:r>
                      <a:r>
                        <a:rPr lang="en-US" sz="2000" dirty="0" smtClean="0"/>
                        <a:t>).</a:t>
                      </a:r>
                      <a:endParaRPr lang="en-GB" sz="2000" b="0" dirty="0">
                        <a:solidFill>
                          <a:srgbClr val="002060"/>
                        </a:solidFill>
                      </a:endParaRPr>
                    </a:p>
                  </a:txBody>
                  <a:tcPr marL="68580" marR="68580" marT="0" marB="0" anchor="ctr">
                    <a:lnT w="12700" cap="flat" cmpd="sng" algn="ctr">
                      <a:solidFill>
                        <a:schemeClr val="tx1"/>
                      </a:solidFill>
                      <a:prstDash val="solid"/>
                      <a:round/>
                      <a:headEnd type="none" w="med" len="med"/>
                      <a:tailEnd type="none" w="med" len="med"/>
                    </a:lnT>
                  </a:tcPr>
                </a:tc>
              </a:tr>
              <a:tr h="0">
                <a:tc>
                  <a:txBody>
                    <a:bodyPr/>
                    <a:lstStyle/>
                    <a:p>
                      <a:pPr algn="r">
                        <a:spcBef>
                          <a:spcPts val="300"/>
                        </a:spcBef>
                        <a:spcAft>
                          <a:spcPts val="300"/>
                        </a:spcAft>
                      </a:pPr>
                      <a:r>
                        <a:rPr lang="en-US" sz="2000"/>
                        <a:t>Premium HDR: What are we doing to ensure a quality experience?</a:t>
                      </a:r>
                      <a:endParaRPr lang="en-GB" sz="2000" b="0">
                        <a:solidFill>
                          <a:srgbClr val="002060"/>
                        </a:solidFill>
                      </a:endParaRPr>
                    </a:p>
                  </a:txBody>
                  <a:tcPr marL="68580" marR="68580" marT="0" marB="0" anchor="ctr"/>
                </a:tc>
                <a:tc>
                  <a:txBody>
                    <a:bodyPr/>
                    <a:lstStyle/>
                    <a:p>
                      <a:pPr marL="0" indent="0" algn="l">
                        <a:spcAft>
                          <a:spcPts val="0"/>
                        </a:spcAft>
                        <a:buFont typeface="Arial" charset="0"/>
                        <a:buNone/>
                      </a:pPr>
                      <a:r>
                        <a:rPr lang="en-US" sz="2000" dirty="0"/>
                        <a:t>Mike Zink </a:t>
                      </a:r>
                      <a:r>
                        <a:rPr lang="en-US" sz="2000" dirty="0" smtClean="0"/>
                        <a:t>UHD Alliance (Warner Bros.)</a:t>
                      </a:r>
                      <a:endParaRPr lang="en-GB" sz="2000" b="0" dirty="0">
                        <a:solidFill>
                          <a:srgbClr val="002060"/>
                        </a:solidFill>
                      </a:endParaRPr>
                    </a:p>
                  </a:txBody>
                  <a:tcPr marL="68580" marR="68580" marT="0" marB="0" anchor="ctr"/>
                </a:tc>
              </a:tr>
              <a:tr h="0">
                <a:tc>
                  <a:txBody>
                    <a:bodyPr/>
                    <a:lstStyle/>
                    <a:p>
                      <a:pPr algn="r">
                        <a:spcBef>
                          <a:spcPts val="300"/>
                        </a:spcBef>
                        <a:spcAft>
                          <a:spcPts val="300"/>
                        </a:spcAft>
                      </a:pPr>
                      <a:r>
                        <a:rPr lang="en-US" sz="2000" dirty="0" smtClean="0"/>
                        <a:t>The analyst’s view on UHD </a:t>
                      </a:r>
                      <a:r>
                        <a:rPr lang="en-US" sz="2000" dirty="0"/>
                        <a:t>will be bringing in 2018 and beyond.</a:t>
                      </a:r>
                      <a:endParaRPr lang="en-GB" sz="2000" b="0" dirty="0">
                        <a:solidFill>
                          <a:srgbClr val="002060"/>
                        </a:solidFill>
                      </a:endParaRPr>
                    </a:p>
                  </a:txBody>
                  <a:tcPr marL="68580" marR="68580" marT="0" marB="0" anchor="ctr"/>
                </a:tc>
                <a:tc>
                  <a:txBody>
                    <a:bodyPr/>
                    <a:lstStyle/>
                    <a:p>
                      <a:pPr marL="0" indent="0" algn="l">
                        <a:spcAft>
                          <a:spcPts val="0"/>
                        </a:spcAft>
                        <a:buFont typeface="Arial" charset="0"/>
                        <a:buNone/>
                      </a:pPr>
                      <a:r>
                        <a:rPr lang="en-US" sz="2000" dirty="0"/>
                        <a:t>Colin Dixon (</a:t>
                      </a:r>
                      <a:r>
                        <a:rPr lang="en-US" sz="2000" dirty="0" err="1"/>
                        <a:t>nScreen</a:t>
                      </a:r>
                      <a:r>
                        <a:rPr lang="en-US" sz="2000" dirty="0"/>
                        <a:t> Media)</a:t>
                      </a:r>
                      <a:endParaRPr lang="en-GB" sz="2000" b="0" dirty="0">
                        <a:solidFill>
                          <a:srgbClr val="002060"/>
                        </a:solidFill>
                      </a:endParaRPr>
                    </a:p>
                  </a:txBody>
                  <a:tcPr marL="68580" marR="68580" marT="0" marB="0" anchor="ctr"/>
                </a:tc>
              </a:tr>
              <a:tr h="0">
                <a:tc gridSpan="2">
                  <a:txBody>
                    <a:bodyPr/>
                    <a:lstStyle/>
                    <a:p>
                      <a:pPr marL="0" indent="0" algn="ctr">
                        <a:spcBef>
                          <a:spcPts val="300"/>
                        </a:spcBef>
                        <a:spcAft>
                          <a:spcPts val="300"/>
                        </a:spcAft>
                        <a:buFont typeface="Arial" charset="0"/>
                        <a:buNone/>
                      </a:pPr>
                      <a:r>
                        <a:rPr lang="en-US" sz="2000" dirty="0"/>
                        <a:t>Q&amp;A</a:t>
                      </a:r>
                      <a:endParaRPr lang="en-GB" sz="2000" b="0" dirty="0">
                        <a:solidFill>
                          <a:srgbClr val="002060"/>
                        </a:solidFill>
                      </a:endParaRPr>
                    </a:p>
                  </a:txBody>
                  <a:tcPr marL="68580" marR="68580" marT="0" marB="0" anchor="ctr"/>
                </a:tc>
                <a:tc hMerge="1">
                  <a:txBody>
                    <a:bodyPr/>
                    <a:lstStyle/>
                    <a:p>
                      <a:pPr marL="285750" indent="-285750" algn="l">
                        <a:spcAft>
                          <a:spcPts val="0"/>
                        </a:spcAft>
                        <a:buFont typeface="Arial" charset="0"/>
                        <a:buChar char="•"/>
                      </a:pPr>
                      <a:endParaRPr lang="en-GB" sz="2000" b="0" dirty="0">
                        <a:solidFill>
                          <a:srgbClr val="002060"/>
                        </a:solidFill>
                      </a:endParaRPr>
                    </a:p>
                  </a:txBody>
                  <a:tcPr marL="68580" marR="68580" marT="0" marB="0" anchor="ctr">
                    <a:solidFill>
                      <a:schemeClr val="bg1">
                        <a:lumMod val="95000"/>
                      </a:schemeClr>
                    </a:solidFill>
                  </a:tcPr>
                </a:tc>
              </a:tr>
            </a:tbl>
          </a:graphicData>
        </a:graphic>
      </p:graphicFrame>
    </p:spTree>
    <p:extLst>
      <p:ext uri="{BB962C8B-B14F-4D97-AF65-F5344CB8AC3E}">
        <p14:creationId xmlns:p14="http://schemas.microsoft.com/office/powerpoint/2010/main" val="2095901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70710"/>
            <a:ext cx="8229600" cy="3291840"/>
          </a:xfrm>
        </p:spPr>
        <p:txBody>
          <a:bodyPr>
            <a:normAutofit/>
          </a:bodyPr>
          <a:lstStyle/>
          <a:p>
            <a:pPr marL="0" indent="0" algn="ctr">
              <a:buNone/>
            </a:pPr>
            <a:endParaRPr lang="en-US" sz="2000" dirty="0" smtClean="0">
              <a:latin typeface="+mj-lt"/>
            </a:endParaRPr>
          </a:p>
          <a:p>
            <a:pPr marL="0" indent="0" algn="ctr">
              <a:buNone/>
            </a:pPr>
            <a:r>
              <a:rPr lang="en-US" sz="2000" dirty="0" smtClean="0">
                <a:latin typeface="+mj-lt"/>
              </a:rPr>
              <a:t>The </a:t>
            </a:r>
            <a:r>
              <a:rPr lang="en-US" sz="2000" dirty="0">
                <a:latin typeface="+mj-lt"/>
              </a:rPr>
              <a:t>AFC is a collaborative venture between the two public media organizations as well as PBS member stations, vendors and manufacturers. The mission of the AFC is to explore and develop procedures for the creation, processing and worldwide distribution of 4K/</a:t>
            </a:r>
            <a:r>
              <a:rPr lang="en-US" sz="2000" dirty="0" err="1">
                <a:latin typeface="+mj-lt"/>
              </a:rPr>
              <a:t>UltraHD</a:t>
            </a:r>
            <a:r>
              <a:rPr lang="en-US" sz="2000" dirty="0">
                <a:latin typeface="+mj-lt"/>
              </a:rPr>
              <a:t>, high dynamic range content with immersive audio through traditional, as well as new and exciting, digital distribution platforms.</a:t>
            </a:r>
          </a:p>
        </p:txBody>
      </p:sp>
      <p:pic>
        <p:nvPicPr>
          <p:cNvPr id="4" name="Picture 3" descr="C:\Users\rtjenkins\Desktop\FINAL AFC logo_1.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91145" y="41910"/>
            <a:ext cx="5361709" cy="1965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7618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50"/>
            <a:ext cx="8229600" cy="3394472"/>
          </a:xfrm>
        </p:spPr>
        <p:txBody>
          <a:bodyPr>
            <a:normAutofit fontScale="70000" lnSpcReduction="20000"/>
          </a:bodyPr>
          <a:lstStyle/>
          <a:p>
            <a:pPr marL="0" indent="0" algn="ctr">
              <a:buNone/>
            </a:pPr>
            <a:r>
              <a:rPr lang="en-US" sz="3200" dirty="0" smtClean="0">
                <a:latin typeface="+mj-lt"/>
              </a:rPr>
              <a:t>Past AFC Milestones:</a:t>
            </a:r>
          </a:p>
          <a:p>
            <a:pPr marL="0" indent="0">
              <a:buNone/>
            </a:pPr>
            <a:r>
              <a:rPr lang="en-US" dirty="0" smtClean="0">
                <a:latin typeface="+mj-lt"/>
              </a:rPr>
              <a:t>April 2013 – PBS displays via real-time playback UHD @ 29.97 8bit with Stereo Audio  for the first time (</a:t>
            </a:r>
            <a:r>
              <a:rPr lang="en-US" dirty="0" err="1" smtClean="0">
                <a:latin typeface="+mj-lt"/>
              </a:rPr>
              <a:t>ProRes</a:t>
            </a:r>
            <a:r>
              <a:rPr lang="en-US" dirty="0" smtClean="0">
                <a:latin typeface="+mj-lt"/>
              </a:rPr>
              <a:t> 4444)</a:t>
            </a:r>
          </a:p>
          <a:p>
            <a:pPr marL="0" indent="0">
              <a:buNone/>
            </a:pPr>
            <a:endParaRPr lang="en-US" dirty="0" smtClean="0">
              <a:latin typeface="+mj-lt"/>
            </a:endParaRPr>
          </a:p>
          <a:p>
            <a:pPr marL="0" indent="0">
              <a:buNone/>
            </a:pPr>
            <a:r>
              <a:rPr lang="en-US" dirty="0" smtClean="0">
                <a:latin typeface="+mj-lt"/>
              </a:rPr>
              <a:t>April 2014 – PBS successfully completes the first bi-coastal live UHD @ 29.97 10bit playback from WNET and KQED and displayed in Las Vegas. This feed contained first efforts at using PTP over IP. (HEVC @ 25mbps)</a:t>
            </a:r>
          </a:p>
          <a:p>
            <a:pPr marL="0" indent="0">
              <a:buNone/>
            </a:pPr>
            <a:endParaRPr lang="en-US" dirty="0" smtClean="0">
              <a:latin typeface="+mj-lt"/>
            </a:endParaRPr>
          </a:p>
          <a:p>
            <a:pPr marL="0" indent="0">
              <a:buNone/>
            </a:pPr>
            <a:r>
              <a:rPr lang="en-US" dirty="0" smtClean="0">
                <a:latin typeface="+mj-lt"/>
              </a:rPr>
              <a:t>April 2015 – PBS successfully delivered the live playback of uncompressed UHD @ 59.94 10bit with 5.1 audio over IP (YUV)</a:t>
            </a:r>
            <a:endParaRPr lang="en-US" dirty="0">
              <a:latin typeface="+mj-lt"/>
            </a:endParaRPr>
          </a:p>
        </p:txBody>
      </p:sp>
      <p:sp>
        <p:nvSpPr>
          <p:cNvPr id="4" name="Title 1"/>
          <p:cNvSpPr txBox="1">
            <a:spLocks/>
          </p:cNvSpPr>
          <p:nvPr/>
        </p:nvSpPr>
        <p:spPr>
          <a:xfrm>
            <a:off x="457200" y="133350"/>
            <a:ext cx="8153400" cy="1102519"/>
          </a:xfrm>
          <a:prstGeom prst="rect">
            <a:avLst/>
          </a:prstGeom>
          <a:ln>
            <a:noFill/>
          </a:ln>
        </p:spPr>
        <p:txBody>
          <a:bodyPr vert="horz" lIns="0" tIns="0" rIns="18288" bIns="0" anchor="b">
            <a:normAutofit fontScale="60000" lnSpcReduction="2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solidFill>
                  <a:schemeClr val="tx1"/>
                </a:solidFill>
              </a:rPr>
              <a:t>Next-Gen </a:t>
            </a:r>
            <a:r>
              <a:rPr lang="en-US" smtClean="0">
                <a:solidFill>
                  <a:schemeClr val="tx1"/>
                </a:solidFill>
              </a:rPr>
              <a:t>Production/Transmission </a:t>
            </a:r>
            <a:r>
              <a:rPr lang="en-US" smtClean="0">
                <a:solidFill>
                  <a:schemeClr val="tx1"/>
                </a:solidFill>
              </a:rPr>
              <a:t>&amp; consumer </a:t>
            </a:r>
            <a:r>
              <a:rPr lang="en-US" dirty="0" smtClean="0">
                <a:solidFill>
                  <a:schemeClr val="tx1"/>
                </a:solidFill>
              </a:rPr>
              <a:t>experience: UHDTV</a:t>
            </a:r>
            <a:br>
              <a:rPr lang="en-US" dirty="0" smtClean="0">
                <a:solidFill>
                  <a:schemeClr val="tx1"/>
                </a:solidFill>
              </a:rPr>
            </a:br>
            <a:r>
              <a:rPr lang="en-US" sz="3600" i="1" dirty="0" smtClean="0">
                <a:solidFill>
                  <a:schemeClr val="tx1"/>
                </a:solidFill>
              </a:rPr>
              <a:t>(4K+HDR+WCG+NGA for broadcast TV)</a:t>
            </a:r>
            <a:endParaRPr lang="en-US" i="1" dirty="0">
              <a:solidFill>
                <a:schemeClr val="tx1"/>
              </a:solidFill>
            </a:endParaRPr>
          </a:p>
        </p:txBody>
      </p:sp>
    </p:spTree>
    <p:extLst>
      <p:ext uri="{BB962C8B-B14F-4D97-AF65-F5344CB8AC3E}">
        <p14:creationId xmlns:p14="http://schemas.microsoft.com/office/powerpoint/2010/main" val="6216441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4950"/>
            <a:ext cx="8229600" cy="3394472"/>
          </a:xfrm>
        </p:spPr>
        <p:txBody>
          <a:bodyPr>
            <a:normAutofit/>
          </a:bodyPr>
          <a:lstStyle/>
          <a:p>
            <a:pPr marL="0" indent="0" algn="ctr">
              <a:buNone/>
            </a:pPr>
            <a:endParaRPr lang="en-US" sz="2200" dirty="0" smtClean="0">
              <a:latin typeface="+mj-lt"/>
            </a:endParaRPr>
          </a:p>
          <a:p>
            <a:pPr marL="0" indent="0" algn="ctr">
              <a:buNone/>
            </a:pPr>
            <a:r>
              <a:rPr lang="en-US" sz="2200" dirty="0" smtClean="0">
                <a:latin typeface="+mj-lt"/>
              </a:rPr>
              <a:t>Transmission:</a:t>
            </a:r>
          </a:p>
          <a:p>
            <a:pPr marL="0" indent="0" algn="ctr">
              <a:buNone/>
            </a:pPr>
            <a:r>
              <a:rPr lang="en-US" sz="2200" dirty="0" smtClean="0">
                <a:latin typeface="+mj-lt"/>
              </a:rPr>
              <a:t>The </a:t>
            </a:r>
            <a:r>
              <a:rPr lang="en-US" sz="2200" dirty="0">
                <a:latin typeface="+mj-lt"/>
              </a:rPr>
              <a:t>satellite transmission portion of the test was handled by SES on its UHD platform located on the SES-3 satellite. PBS originated UHDTV test feed carried next-gen content (per DVB-UHDTV phase 2 / ATSC 3.0 / UHDF Guidelines) containing 4Kp60 + WCG + HDR per BT.2100 (backward compatible HLG10) + DTS:X NGA (7.1.4 Immersive Audio). </a:t>
            </a:r>
          </a:p>
        </p:txBody>
      </p:sp>
      <p:sp>
        <p:nvSpPr>
          <p:cNvPr id="4" name="Title 1"/>
          <p:cNvSpPr txBox="1">
            <a:spLocks/>
          </p:cNvSpPr>
          <p:nvPr/>
        </p:nvSpPr>
        <p:spPr>
          <a:xfrm>
            <a:off x="457200" y="228600"/>
            <a:ext cx="8153400" cy="1102519"/>
          </a:xfrm>
          <a:prstGeom prst="rect">
            <a:avLst/>
          </a:prstGeom>
          <a:ln>
            <a:noFill/>
          </a:ln>
        </p:spPr>
        <p:txBody>
          <a:bodyPr vert="horz" lIns="0" tIns="0" rIns="18288" bIns="0" anchor="b">
            <a:normAutofit fontScale="60000" lnSpcReduction="2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solidFill>
                  <a:schemeClr val="tx1"/>
                </a:solidFill>
              </a:rPr>
              <a:t>Next-Gen Production/Transmission &amp; consumer experience: UHDTV</a:t>
            </a:r>
            <a:br>
              <a:rPr lang="en-US" dirty="0" smtClean="0">
                <a:solidFill>
                  <a:schemeClr val="tx1"/>
                </a:solidFill>
              </a:rPr>
            </a:br>
            <a:r>
              <a:rPr lang="en-US" sz="3600" i="1" dirty="0" smtClean="0">
                <a:solidFill>
                  <a:schemeClr val="tx1"/>
                </a:solidFill>
              </a:rPr>
              <a:t>(4K+HDR+WCG+NGA for broadcast TV)</a:t>
            </a:r>
            <a:endParaRPr lang="en-US" i="1" dirty="0">
              <a:solidFill>
                <a:schemeClr val="tx1"/>
              </a:solidFill>
            </a:endParaRPr>
          </a:p>
        </p:txBody>
      </p:sp>
    </p:spTree>
    <p:extLst>
      <p:ext uri="{BB962C8B-B14F-4D97-AF65-F5344CB8AC3E}">
        <p14:creationId xmlns:p14="http://schemas.microsoft.com/office/powerpoint/2010/main" val="4648157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ltrahdforum.org/wp-content/uploads/2015/09/masterclass-logo-Web.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362430" y="388993"/>
            <a:ext cx="4427730" cy="3453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07659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4950"/>
            <a:ext cx="8229600" cy="3394472"/>
          </a:xfrm>
        </p:spPr>
        <p:txBody>
          <a:bodyPr>
            <a:noAutofit/>
          </a:bodyPr>
          <a:lstStyle/>
          <a:p>
            <a:pPr marL="0" indent="0" algn="ctr">
              <a:buNone/>
            </a:pPr>
            <a:r>
              <a:rPr lang="en-US" sz="2200" dirty="0" smtClean="0">
                <a:latin typeface="+mj-lt"/>
              </a:rPr>
              <a:t>Reception:</a:t>
            </a:r>
          </a:p>
          <a:p>
            <a:pPr marL="0" indent="0" algn="ctr">
              <a:buNone/>
            </a:pPr>
            <a:r>
              <a:rPr lang="en-US" sz="2200" dirty="0" smtClean="0">
                <a:latin typeface="+mj-lt"/>
              </a:rPr>
              <a:t>At </a:t>
            </a:r>
            <a:r>
              <a:rPr lang="en-US" sz="2200" dirty="0" smtClean="0">
                <a:latin typeface="+mj-lt"/>
              </a:rPr>
              <a:t>reception end from satellite</a:t>
            </a:r>
            <a:r>
              <a:rPr lang="en-US" sz="2200" dirty="0">
                <a:latin typeface="+mj-lt"/>
              </a:rPr>
              <a:t>, </a:t>
            </a:r>
            <a:r>
              <a:rPr lang="en-US" sz="2200" dirty="0" smtClean="0">
                <a:latin typeface="+mj-lt"/>
              </a:rPr>
              <a:t>signal </a:t>
            </a:r>
            <a:r>
              <a:rPr lang="en-US" sz="2200" dirty="0">
                <a:latin typeface="+mj-lt"/>
              </a:rPr>
              <a:t>was routed to a </a:t>
            </a:r>
            <a:r>
              <a:rPr lang="en-US" sz="2200" dirty="0" smtClean="0">
                <a:latin typeface="+mj-lt"/>
              </a:rPr>
              <a:t>STB </a:t>
            </a:r>
            <a:r>
              <a:rPr lang="en-US" sz="2200" dirty="0">
                <a:latin typeface="+mj-lt"/>
              </a:rPr>
              <a:t>powered by a </a:t>
            </a:r>
            <a:r>
              <a:rPr lang="en-US" sz="2200" dirty="0" err="1" smtClean="0">
                <a:latin typeface="+mj-lt"/>
              </a:rPr>
              <a:t>ViXS</a:t>
            </a:r>
            <a:r>
              <a:rPr lang="en-US" sz="2200" dirty="0" smtClean="0">
                <a:latin typeface="+mj-lt"/>
              </a:rPr>
              <a:t> </a:t>
            </a:r>
            <a:r>
              <a:rPr lang="en-US" sz="2200" dirty="0" err="1" smtClean="0">
                <a:latin typeface="+mj-lt"/>
              </a:rPr>
              <a:t>SoC</a:t>
            </a:r>
            <a:r>
              <a:rPr lang="en-US" sz="2200" dirty="0" smtClean="0">
                <a:latin typeface="+mj-lt"/>
              </a:rPr>
              <a:t> </a:t>
            </a:r>
            <a:r>
              <a:rPr lang="en-US" sz="2200" dirty="0">
                <a:latin typeface="+mj-lt"/>
              </a:rPr>
              <a:t>from, </a:t>
            </a:r>
            <a:r>
              <a:rPr lang="en-US" sz="2200" dirty="0">
                <a:latin typeface="+mj-lt"/>
              </a:rPr>
              <a:t>which decoded </a:t>
            </a:r>
            <a:r>
              <a:rPr lang="en-US" sz="2200" dirty="0" smtClean="0">
                <a:latin typeface="+mj-lt"/>
              </a:rPr>
              <a:t>&amp; routed video </a:t>
            </a:r>
            <a:r>
              <a:rPr lang="en-US" sz="2200" dirty="0">
                <a:latin typeface="+mj-lt"/>
              </a:rPr>
              <a:t>to the HDR capable consumer displays with </a:t>
            </a:r>
            <a:r>
              <a:rPr lang="en-US" sz="2200" dirty="0" smtClean="0">
                <a:latin typeface="+mj-lt"/>
              </a:rPr>
              <a:t>CTA HLG </a:t>
            </a:r>
            <a:r>
              <a:rPr lang="en-US" sz="2200" dirty="0" smtClean="0">
                <a:latin typeface="+mj-lt"/>
              </a:rPr>
              <a:t>signaling. DTS:X </a:t>
            </a:r>
            <a:r>
              <a:rPr lang="en-US" sz="2200" dirty="0">
                <a:latin typeface="+mj-lt"/>
              </a:rPr>
              <a:t>immersive </a:t>
            </a:r>
            <a:r>
              <a:rPr lang="en-US" sz="2200" dirty="0" err="1">
                <a:latin typeface="+mj-lt"/>
              </a:rPr>
              <a:t>bitstream</a:t>
            </a:r>
            <a:r>
              <a:rPr lang="en-US" sz="2200" dirty="0">
                <a:latin typeface="+mj-lt"/>
              </a:rPr>
              <a:t> </a:t>
            </a:r>
            <a:r>
              <a:rPr lang="en-US" sz="2200" dirty="0" smtClean="0">
                <a:latin typeface="+mj-lt"/>
              </a:rPr>
              <a:t>passed over </a:t>
            </a:r>
            <a:r>
              <a:rPr lang="en-US" sz="2200" dirty="0">
                <a:latin typeface="+mj-lt"/>
              </a:rPr>
              <a:t>HDMI to a </a:t>
            </a:r>
            <a:r>
              <a:rPr lang="en-US" sz="2200" dirty="0"/>
              <a:t>7.1.4 </a:t>
            </a:r>
            <a:r>
              <a:rPr lang="en-US" sz="2200" dirty="0" smtClean="0">
                <a:latin typeface="+mj-lt"/>
              </a:rPr>
              <a:t>DTS:X AVR for final </a:t>
            </a:r>
            <a:r>
              <a:rPr lang="en-US" sz="2200" dirty="0">
                <a:latin typeface="+mj-lt"/>
              </a:rPr>
              <a:t>immersive rendering. Different </a:t>
            </a:r>
            <a:r>
              <a:rPr lang="en-US" sz="2200" dirty="0" smtClean="0">
                <a:latin typeface="+mj-lt"/>
              </a:rPr>
              <a:t>A/V setups </a:t>
            </a:r>
            <a:r>
              <a:rPr lang="en-US" sz="2200" dirty="0">
                <a:latin typeface="+mj-lt"/>
              </a:rPr>
              <a:t>were </a:t>
            </a:r>
            <a:r>
              <a:rPr lang="en-US" sz="2200" dirty="0" smtClean="0">
                <a:latin typeface="+mj-lt"/>
              </a:rPr>
              <a:t>tested, </a:t>
            </a:r>
            <a:r>
              <a:rPr lang="en-US" sz="2200" dirty="0">
                <a:latin typeface="+mj-lt"/>
              </a:rPr>
              <a:t>including </a:t>
            </a:r>
            <a:r>
              <a:rPr lang="en-US" sz="2200" dirty="0" smtClean="0">
                <a:latin typeface="+mj-lt"/>
              </a:rPr>
              <a:t>backwards </a:t>
            </a:r>
            <a:r>
              <a:rPr lang="en-US" sz="2200" dirty="0">
                <a:latin typeface="+mj-lt"/>
              </a:rPr>
              <a:t>compatibility of </a:t>
            </a:r>
            <a:r>
              <a:rPr lang="en-US" sz="2200" dirty="0" smtClean="0">
                <a:latin typeface="+mj-lt"/>
              </a:rPr>
              <a:t>HLG-HDR </a:t>
            </a:r>
            <a:r>
              <a:rPr lang="en-US" sz="2200" dirty="0">
                <a:latin typeface="+mj-lt"/>
              </a:rPr>
              <a:t>video with SDR displays, and </a:t>
            </a:r>
            <a:r>
              <a:rPr lang="en-US" sz="2200" dirty="0" smtClean="0">
                <a:latin typeface="+mj-lt"/>
              </a:rPr>
              <a:t>immersive </a:t>
            </a:r>
            <a:r>
              <a:rPr lang="en-US" sz="2200" dirty="0">
                <a:latin typeface="+mj-lt"/>
              </a:rPr>
              <a:t>playback </a:t>
            </a:r>
            <a:r>
              <a:rPr lang="en-US" sz="2200" dirty="0" smtClean="0">
                <a:latin typeface="+mj-lt"/>
              </a:rPr>
              <a:t>of DTS:X over </a:t>
            </a:r>
            <a:r>
              <a:rPr lang="en-US" sz="2200" dirty="0">
                <a:latin typeface="+mj-lt"/>
              </a:rPr>
              <a:t>different </a:t>
            </a:r>
            <a:r>
              <a:rPr lang="en-US" sz="2200" dirty="0" smtClean="0">
                <a:latin typeface="+mj-lt"/>
              </a:rPr>
              <a:t>devices</a:t>
            </a:r>
            <a:r>
              <a:rPr lang="en-US" sz="2200" dirty="0">
                <a:latin typeface="+mj-lt"/>
              </a:rPr>
              <a:t>, including </a:t>
            </a:r>
            <a:r>
              <a:rPr lang="en-US" sz="2200" dirty="0" smtClean="0">
                <a:latin typeface="+mj-lt"/>
              </a:rPr>
              <a:t>Yamaha </a:t>
            </a:r>
            <a:r>
              <a:rPr lang="en-US" sz="2200" dirty="0">
                <a:latin typeface="+mj-lt"/>
              </a:rPr>
              <a:t>(YSP-5600</a:t>
            </a:r>
            <a:r>
              <a:rPr lang="en-US" sz="2200" dirty="0" smtClean="0">
                <a:latin typeface="+mj-lt"/>
              </a:rPr>
              <a:t>) sound bar.</a:t>
            </a:r>
            <a:endParaRPr lang="en-US" sz="2200" dirty="0">
              <a:latin typeface="+mj-lt"/>
            </a:endParaRPr>
          </a:p>
          <a:p>
            <a:pPr marL="0" indent="0" algn="ctr">
              <a:buNone/>
            </a:pPr>
            <a:endParaRPr lang="en-US" sz="2200" dirty="0" smtClean="0">
              <a:latin typeface="+mj-lt"/>
            </a:endParaRPr>
          </a:p>
        </p:txBody>
      </p:sp>
      <p:sp>
        <p:nvSpPr>
          <p:cNvPr id="4" name="Title 1"/>
          <p:cNvSpPr txBox="1">
            <a:spLocks/>
          </p:cNvSpPr>
          <p:nvPr/>
        </p:nvSpPr>
        <p:spPr>
          <a:xfrm>
            <a:off x="457200" y="228600"/>
            <a:ext cx="8153400" cy="1102519"/>
          </a:xfrm>
          <a:prstGeom prst="rect">
            <a:avLst/>
          </a:prstGeom>
          <a:ln>
            <a:noFill/>
          </a:ln>
        </p:spPr>
        <p:txBody>
          <a:bodyPr vert="horz" lIns="0" tIns="0" rIns="18288" bIns="0" anchor="b">
            <a:normAutofit fontScale="60000" lnSpcReduction="2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solidFill>
                  <a:schemeClr val="tx1"/>
                </a:solidFill>
              </a:rPr>
              <a:t>Next-Gen Production/Transmission &amp; consumer experience: UHDTV</a:t>
            </a:r>
            <a:br>
              <a:rPr lang="en-US" dirty="0" smtClean="0">
                <a:solidFill>
                  <a:schemeClr val="tx1"/>
                </a:solidFill>
              </a:rPr>
            </a:br>
            <a:r>
              <a:rPr lang="en-US" sz="3600" i="1" dirty="0" smtClean="0">
                <a:solidFill>
                  <a:schemeClr val="tx1"/>
                </a:solidFill>
              </a:rPr>
              <a:t>(4K+HDR+WCG+NGA for broadcast TV)</a:t>
            </a:r>
            <a:endParaRPr lang="en-US" i="1" dirty="0">
              <a:solidFill>
                <a:schemeClr val="tx1"/>
              </a:solidFill>
            </a:endParaRPr>
          </a:p>
        </p:txBody>
      </p:sp>
    </p:spTree>
    <p:extLst>
      <p:ext uri="{BB962C8B-B14F-4D97-AF65-F5344CB8AC3E}">
        <p14:creationId xmlns:p14="http://schemas.microsoft.com/office/powerpoint/2010/main" val="1761109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ched Right Arrow 4"/>
          <p:cNvSpPr/>
          <p:nvPr/>
        </p:nvSpPr>
        <p:spPr>
          <a:xfrm rot="3470006">
            <a:off x="5945853" y="3004813"/>
            <a:ext cx="596129" cy="673285"/>
          </a:xfrm>
          <a:prstGeom prst="notchedRightArrow">
            <a:avLst/>
          </a:prstGeom>
          <a:solidFill>
            <a:srgbClr val="515135">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6820088" y="3393769"/>
            <a:ext cx="1543052" cy="1454141"/>
          </a:xfrm>
          <a:prstGeom prst="straightConnector1">
            <a:avLst/>
          </a:prstGeom>
          <a:ln>
            <a:solidFill>
              <a:srgbClr val="3F3F3E"/>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5191930" y="3295557"/>
            <a:ext cx="418622" cy="1510262"/>
          </a:xfrm>
          <a:prstGeom prst="straightConnector1">
            <a:avLst/>
          </a:prstGeom>
          <a:ln>
            <a:solidFill>
              <a:srgbClr val="3F3F3E"/>
            </a:solidFill>
            <a:tailEnd type="arrow"/>
          </a:ln>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16709" y="4869"/>
            <a:ext cx="9160709" cy="5181507"/>
            <a:chOff x="0" y="0"/>
            <a:chExt cx="9160709" cy="6908676"/>
          </a:xfrm>
        </p:grpSpPr>
        <p:sp>
          <p:nvSpPr>
            <p:cNvPr id="9" name="Rectangle 8"/>
            <p:cNvSpPr/>
            <p:nvPr/>
          </p:nvSpPr>
          <p:spPr>
            <a:xfrm>
              <a:off x="0" y="0"/>
              <a:ext cx="4575839" cy="3442830"/>
            </a:xfrm>
            <a:prstGeom prst="rect">
              <a:avLst/>
            </a:prstGeom>
            <a:gradFill flip="none" rotWithShape="1">
              <a:gsLst>
                <a:gs pos="0">
                  <a:schemeClr val="accent1">
                    <a:tint val="100000"/>
                    <a:shade val="100000"/>
                    <a:satMod val="130000"/>
                    <a:alpha val="15000"/>
                  </a:schemeClr>
                </a:gs>
                <a:gs pos="100000">
                  <a:schemeClr val="accent1">
                    <a:tint val="50000"/>
                    <a:shade val="100000"/>
                    <a:satMod val="350000"/>
                    <a:alpha val="1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584870" y="0"/>
              <a:ext cx="4575839" cy="3442830"/>
            </a:xfrm>
            <a:prstGeom prst="rect">
              <a:avLst/>
            </a:prstGeom>
            <a:solidFill>
              <a:schemeClr val="accent6">
                <a:lumMod val="75000"/>
                <a:alpha val="1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4575839" y="3465846"/>
              <a:ext cx="4575839" cy="3442830"/>
            </a:xfrm>
            <a:prstGeom prst="rect">
              <a:avLst/>
            </a:prstGeom>
            <a:solidFill>
              <a:srgbClr val="FFFF00">
                <a:alpha val="12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9031" y="3457912"/>
              <a:ext cx="4575839" cy="3442830"/>
            </a:xfrm>
            <a:prstGeom prst="rect">
              <a:avLst/>
            </a:prstGeom>
            <a:solidFill>
              <a:srgbClr val="008000">
                <a:alpha val="10000"/>
              </a:srgb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2">
            <a:clrChange>
              <a:clrFrom>
                <a:srgbClr val="FFFFFF"/>
              </a:clrFrom>
              <a:clrTo>
                <a:srgbClr val="FFFFFF">
                  <a:alpha val="0"/>
                </a:srgbClr>
              </a:clrTo>
            </a:clrChange>
          </a:blip>
          <a:stretch>
            <a:fillRect/>
          </a:stretch>
        </p:blipFill>
        <p:spPr>
          <a:xfrm>
            <a:off x="7616365" y="1443519"/>
            <a:ext cx="1322885" cy="347257"/>
          </a:xfrm>
          <a:prstGeom prst="rect">
            <a:avLst/>
          </a:prstGeom>
        </p:spPr>
      </p:pic>
      <p:cxnSp>
        <p:nvCxnSpPr>
          <p:cNvPr id="14" name="Straight Connector 13"/>
          <p:cNvCxnSpPr>
            <a:endCxn id="18" idx="2"/>
          </p:cNvCxnSpPr>
          <p:nvPr/>
        </p:nvCxnSpPr>
        <p:spPr>
          <a:xfrm flipH="1" flipV="1">
            <a:off x="693555" y="3408888"/>
            <a:ext cx="407511" cy="1198694"/>
          </a:xfrm>
          <a:prstGeom prst="line">
            <a:avLst/>
          </a:prstGeom>
          <a:ln w="76200" cmpd="sng">
            <a:solidFill>
              <a:srgbClr val="800000">
                <a:alpha val="54000"/>
              </a:srgbClr>
            </a:solidFill>
            <a:prstDash val="sysDot"/>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981086" y="2064164"/>
            <a:ext cx="2420084" cy="477054"/>
          </a:xfrm>
          <a:prstGeom prst="rect">
            <a:avLst/>
          </a:prstGeom>
          <a:noFill/>
        </p:spPr>
        <p:txBody>
          <a:bodyPr wrap="square" rtlCol="0">
            <a:spAutoFit/>
          </a:bodyPr>
          <a:lstStyle/>
          <a:p>
            <a:pPr algn="ctr">
              <a:lnSpc>
                <a:spcPts val="960"/>
              </a:lnSpc>
            </a:pPr>
            <a:r>
              <a:rPr lang="en-US" sz="1050" b="1" dirty="0"/>
              <a:t>UHD </a:t>
            </a:r>
            <a:r>
              <a:rPr lang="en-US" sz="1050" b="1" dirty="0" smtClean="0"/>
              <a:t>Baseband</a:t>
            </a:r>
          </a:p>
          <a:p>
            <a:pPr algn="ctr">
              <a:lnSpc>
                <a:spcPts val="960"/>
              </a:lnSpc>
            </a:pPr>
            <a:r>
              <a:rPr lang="en-US" sz="1050" b="1" dirty="0" smtClean="0"/>
              <a:t>Simulated Live</a:t>
            </a:r>
          </a:p>
          <a:p>
            <a:pPr algn="ctr">
              <a:lnSpc>
                <a:spcPts val="960"/>
              </a:lnSpc>
            </a:pPr>
            <a:r>
              <a:rPr lang="en-US" sz="1050" b="1" dirty="0" err="1" smtClean="0"/>
              <a:t>Playout</a:t>
            </a:r>
            <a:r>
              <a:rPr lang="en-US" sz="1050" b="1" dirty="0" smtClean="0"/>
              <a:t> server</a:t>
            </a:r>
            <a:endParaRPr lang="en-US" sz="1050" b="1" dirty="0"/>
          </a:p>
        </p:txBody>
      </p:sp>
      <p:grpSp>
        <p:nvGrpSpPr>
          <p:cNvPr id="16" name="Group 15"/>
          <p:cNvGrpSpPr/>
          <p:nvPr/>
        </p:nvGrpSpPr>
        <p:grpSpPr>
          <a:xfrm>
            <a:off x="349869" y="2758578"/>
            <a:ext cx="711441" cy="650310"/>
            <a:chOff x="2981638" y="1171998"/>
            <a:chExt cx="541316" cy="659738"/>
          </a:xfrm>
        </p:grpSpPr>
        <p:grpSp>
          <p:nvGrpSpPr>
            <p:cNvPr id="17" name="Group 16"/>
            <p:cNvGrpSpPr/>
            <p:nvPr/>
          </p:nvGrpSpPr>
          <p:grpSpPr>
            <a:xfrm>
              <a:off x="2981638" y="1171998"/>
              <a:ext cx="541316" cy="609887"/>
              <a:chOff x="2981638" y="1171998"/>
              <a:chExt cx="541316" cy="609887"/>
            </a:xfrm>
          </p:grpSpPr>
          <p:pic>
            <p:nvPicPr>
              <p:cNvPr id="19" name="Picture 18"/>
              <p:cNvPicPr>
                <a:picLocks noChangeAspect="1"/>
              </p:cNvPicPr>
              <p:nvPr/>
            </p:nvPicPr>
            <p:blipFill>
              <a:blip r:embed="rId3" cstate="print">
                <a:extLst>
                  <a:ext uri="{BEBA8EAE-BF5A-486C-A8C5-ECC9F3942E4B}">
                    <a14:imgProps xmlns:a14="http://schemas.microsoft.com/office/drawing/2010/main">
                      <a14:imgLayer r:embed="rId4">
                        <a14:imgEffect>
                          <a14:backgroundRemoval t="2451" b="98039" l="9804" r="89706"/>
                        </a14:imgEffect>
                      </a14:imgLayer>
                    </a14:imgProps>
                  </a:ext>
                  <a:ext uri="{28A0092B-C50C-407E-A947-70E740481C1C}">
                    <a14:useLocalDpi xmlns:a14="http://schemas.microsoft.com/office/drawing/2010/main"/>
                  </a:ext>
                </a:extLst>
              </a:blip>
              <a:stretch>
                <a:fillRect/>
              </a:stretch>
            </p:blipFill>
            <p:spPr>
              <a:xfrm>
                <a:off x="2981638" y="1171998"/>
                <a:ext cx="541316" cy="541316"/>
              </a:xfrm>
              <a:prstGeom prst="rect">
                <a:avLst/>
              </a:prstGeom>
            </p:spPr>
          </p:pic>
          <p:sp>
            <p:nvSpPr>
              <p:cNvPr id="20" name="Rectangle 19"/>
              <p:cNvSpPr/>
              <p:nvPr/>
            </p:nvSpPr>
            <p:spPr>
              <a:xfrm>
                <a:off x="3045147" y="1555750"/>
                <a:ext cx="396553" cy="226135"/>
              </a:xfrm>
              <a:prstGeom prst="rect">
                <a:avLst/>
              </a:prstGeom>
              <a:solidFill>
                <a:srgbClr val="9595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TextBox 17"/>
            <p:cNvSpPr txBox="1"/>
            <p:nvPr/>
          </p:nvSpPr>
          <p:spPr>
            <a:xfrm>
              <a:off x="3016766" y="1503886"/>
              <a:ext cx="452746" cy="327850"/>
            </a:xfrm>
            <a:prstGeom prst="rect">
              <a:avLst/>
            </a:prstGeom>
            <a:noFill/>
          </p:spPr>
          <p:txBody>
            <a:bodyPr wrap="none" rtlCol="0">
              <a:spAutoFit/>
            </a:bodyPr>
            <a:lstStyle/>
            <a:p>
              <a:pPr algn="ctr">
                <a:lnSpc>
                  <a:spcPts val="600"/>
                </a:lnSpc>
              </a:pPr>
              <a:r>
                <a:rPr lang="en-US" sz="700" b="1" dirty="0" smtClean="0"/>
                <a:t>Post</a:t>
              </a:r>
            </a:p>
            <a:p>
              <a:pPr algn="ctr">
                <a:lnSpc>
                  <a:spcPts val="600"/>
                </a:lnSpc>
              </a:pPr>
              <a:r>
                <a:rPr lang="en-US" sz="700" b="1" dirty="0" smtClean="0"/>
                <a:t>Produced</a:t>
              </a:r>
            </a:p>
            <a:p>
              <a:pPr algn="ctr">
                <a:lnSpc>
                  <a:spcPts val="600"/>
                </a:lnSpc>
              </a:pPr>
              <a:r>
                <a:rPr lang="en-US" sz="700" b="1" dirty="0" smtClean="0"/>
                <a:t>Mezz File</a:t>
              </a:r>
              <a:endParaRPr lang="en-US" sz="700" b="1" dirty="0"/>
            </a:p>
          </p:txBody>
        </p:sp>
      </p:grpSp>
      <p:sp>
        <p:nvSpPr>
          <p:cNvPr id="21" name="TextBox 20"/>
          <p:cNvSpPr txBox="1"/>
          <p:nvPr/>
        </p:nvSpPr>
        <p:spPr>
          <a:xfrm>
            <a:off x="936001" y="802050"/>
            <a:ext cx="466794" cy="271869"/>
          </a:xfrm>
          <a:prstGeom prst="rect">
            <a:avLst/>
          </a:prstGeom>
          <a:noFill/>
        </p:spPr>
        <p:txBody>
          <a:bodyPr wrap="none" rtlCol="0">
            <a:spAutoFit/>
          </a:bodyPr>
          <a:lstStyle/>
          <a:p>
            <a:pPr algn="ctr">
              <a:lnSpc>
                <a:spcPts val="700"/>
              </a:lnSpc>
            </a:pPr>
            <a:r>
              <a:rPr lang="en-US" sz="700" b="1" dirty="0" smtClean="0">
                <a:solidFill>
                  <a:schemeClr val="tx2">
                    <a:lumMod val="60000"/>
                    <a:lumOff val="40000"/>
                  </a:schemeClr>
                </a:solidFill>
              </a:rPr>
              <a:t>4 x</a:t>
            </a:r>
          </a:p>
          <a:p>
            <a:pPr algn="ctr">
              <a:lnSpc>
                <a:spcPts val="700"/>
              </a:lnSpc>
            </a:pPr>
            <a:r>
              <a:rPr lang="en-US" sz="700" b="1" dirty="0" smtClean="0">
                <a:solidFill>
                  <a:schemeClr val="tx2">
                    <a:lumMod val="60000"/>
                    <a:lumOff val="40000"/>
                  </a:schemeClr>
                </a:solidFill>
              </a:rPr>
              <a:t>3G SDI</a:t>
            </a:r>
            <a:endParaRPr lang="en-US" sz="700" b="1" dirty="0">
              <a:solidFill>
                <a:schemeClr val="tx2">
                  <a:lumMod val="60000"/>
                  <a:lumOff val="40000"/>
                </a:schemeClr>
              </a:solidFill>
            </a:endParaRPr>
          </a:p>
        </p:txBody>
      </p:sp>
      <p:sp>
        <p:nvSpPr>
          <p:cNvPr id="22" name="Frame 21"/>
          <p:cNvSpPr/>
          <p:nvPr/>
        </p:nvSpPr>
        <p:spPr>
          <a:xfrm>
            <a:off x="1532560" y="4647811"/>
            <a:ext cx="604377" cy="403793"/>
          </a:xfrm>
          <a:prstGeom prst="frame">
            <a:avLst/>
          </a:prstGeom>
          <a:gradFill>
            <a:gsLst>
              <a:gs pos="0">
                <a:srgbClr val="80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1565849" y="4692591"/>
            <a:ext cx="558166" cy="387798"/>
          </a:xfrm>
          <a:prstGeom prst="rect">
            <a:avLst/>
          </a:prstGeom>
          <a:noFill/>
        </p:spPr>
        <p:txBody>
          <a:bodyPr wrap="none" rtlCol="0">
            <a:spAutoFit/>
          </a:bodyPr>
          <a:lstStyle/>
          <a:p>
            <a:pPr algn="ctr">
              <a:lnSpc>
                <a:spcPct val="80000"/>
              </a:lnSpc>
            </a:pPr>
            <a:r>
              <a:rPr lang="en-US" sz="1200" i="1" dirty="0" smtClean="0"/>
              <a:t>Video</a:t>
            </a:r>
          </a:p>
          <a:p>
            <a:pPr algn="ctr">
              <a:lnSpc>
                <a:spcPct val="80000"/>
              </a:lnSpc>
            </a:pPr>
            <a:r>
              <a:rPr lang="en-US" sz="1200" i="1" dirty="0" smtClean="0"/>
              <a:t>edits</a:t>
            </a:r>
            <a:endParaRPr lang="en-US" sz="1200" i="1" dirty="0"/>
          </a:p>
        </p:txBody>
      </p:sp>
      <p:grpSp>
        <p:nvGrpSpPr>
          <p:cNvPr id="24" name="Group 23"/>
          <p:cNvGrpSpPr/>
          <p:nvPr/>
        </p:nvGrpSpPr>
        <p:grpSpPr>
          <a:xfrm>
            <a:off x="2155660" y="4607581"/>
            <a:ext cx="1097434" cy="506390"/>
            <a:chOff x="2182684" y="5724630"/>
            <a:chExt cx="1292359" cy="1169689"/>
          </a:xfrm>
        </p:grpSpPr>
        <p:sp>
          <p:nvSpPr>
            <p:cNvPr id="25" name="Left Arrow Callout 24"/>
            <p:cNvSpPr/>
            <p:nvPr/>
          </p:nvSpPr>
          <p:spPr>
            <a:xfrm>
              <a:off x="2182684" y="5724630"/>
              <a:ext cx="1292359" cy="1169689"/>
            </a:xfrm>
            <a:prstGeom prst="leftArrowCallou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200" dirty="0" smtClean="0"/>
                <a:t>camera</a:t>
              </a:r>
              <a:endParaRPr lang="en-US" sz="1200" dirty="0"/>
            </a:p>
          </p:txBody>
        </p:sp>
        <p:pic>
          <p:nvPicPr>
            <p:cNvPr id="26" name="Picture 25"/>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387106" y="6177561"/>
              <a:ext cx="1027166" cy="599586"/>
            </a:xfrm>
            <a:prstGeom prst="rect">
              <a:avLst/>
            </a:prstGeom>
          </p:spPr>
        </p:pic>
      </p:grpSp>
      <p:sp>
        <p:nvSpPr>
          <p:cNvPr id="27" name="TextBox 26"/>
          <p:cNvSpPr txBox="1"/>
          <p:nvPr/>
        </p:nvSpPr>
        <p:spPr>
          <a:xfrm>
            <a:off x="167135" y="5029363"/>
            <a:ext cx="1788342" cy="190821"/>
          </a:xfrm>
          <a:prstGeom prst="rect">
            <a:avLst/>
          </a:prstGeom>
          <a:noFill/>
        </p:spPr>
        <p:txBody>
          <a:bodyPr wrap="square" rtlCol="0">
            <a:spAutoFit/>
          </a:bodyPr>
          <a:lstStyle/>
          <a:p>
            <a:pPr algn="ctr">
              <a:lnSpc>
                <a:spcPct val="80000"/>
              </a:lnSpc>
            </a:pPr>
            <a:r>
              <a:rPr lang="en-US" sz="800" b="1" i="1" dirty="0" smtClean="0">
                <a:solidFill>
                  <a:srgbClr val="800000"/>
                </a:solidFill>
              </a:rPr>
              <a:t>Grade for HLG10 per BT.2100</a:t>
            </a:r>
            <a:endParaRPr lang="en-US" sz="1200" b="1" i="1" dirty="0">
              <a:solidFill>
                <a:srgbClr val="800000"/>
              </a:solidFill>
            </a:endParaRPr>
          </a:p>
        </p:txBody>
      </p:sp>
      <p:cxnSp>
        <p:nvCxnSpPr>
          <p:cNvPr id="28" name="Straight Connector 27"/>
          <p:cNvCxnSpPr>
            <a:endCxn id="18" idx="3"/>
          </p:cNvCxnSpPr>
          <p:nvPr/>
        </p:nvCxnSpPr>
        <p:spPr>
          <a:xfrm flipH="1" flipV="1">
            <a:off x="991072" y="3247306"/>
            <a:ext cx="555334" cy="165442"/>
          </a:xfrm>
          <a:prstGeom prst="line">
            <a:avLst/>
          </a:prstGeom>
          <a:ln w="76200" cmpd="sng">
            <a:solidFill>
              <a:srgbClr val="800000">
                <a:alpha val="54000"/>
              </a:srgbClr>
            </a:solidFill>
            <a:prstDash val="sysDot"/>
          </a:ln>
        </p:spPr>
        <p:style>
          <a:lnRef idx="2">
            <a:schemeClr val="accent1"/>
          </a:lnRef>
          <a:fillRef idx="0">
            <a:schemeClr val="accent1"/>
          </a:fillRef>
          <a:effectRef idx="1">
            <a:schemeClr val="accent1"/>
          </a:effectRef>
          <a:fontRef idx="minor">
            <a:schemeClr val="tx1"/>
          </a:fontRef>
        </p:style>
      </p:cxnSp>
      <p:pic>
        <p:nvPicPr>
          <p:cNvPr id="29" name="Picture 2" descr="MDACreator.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bwMode="auto">
          <a:xfrm>
            <a:off x="2047045" y="3477892"/>
            <a:ext cx="1952080" cy="7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30737" y="3412749"/>
            <a:ext cx="841072" cy="816863"/>
          </a:xfrm>
          <a:prstGeom prst="rect">
            <a:avLst/>
          </a:prstGeom>
        </p:spPr>
      </p:pic>
      <p:sp>
        <p:nvSpPr>
          <p:cNvPr id="31" name="Rectangle 30"/>
          <p:cNvSpPr/>
          <p:nvPr/>
        </p:nvSpPr>
        <p:spPr>
          <a:xfrm>
            <a:off x="2567606" y="4038083"/>
            <a:ext cx="795539" cy="369332"/>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b="1" cap="all" dirty="0" smtClean="0">
                <a:ln/>
                <a:solidFill>
                  <a:srgbClr val="51C3C7"/>
                </a:solidFill>
                <a:effectLst>
                  <a:glow rad="101600">
                    <a:srgbClr val="65FCFF">
                      <a:alpha val="68000"/>
                    </a:srgbClr>
                  </a:glow>
                  <a:outerShdw blurRad="28575" dist="25400" dir="5400000" sx="104000" sy="104000" algn="tl" rotWithShape="0">
                    <a:schemeClr val="accent1">
                      <a:satMod val="130000"/>
                      <a:alpha val="60000"/>
                    </a:schemeClr>
                  </a:outerShdw>
                </a:effectLst>
              </a:rPr>
              <a:t>.MDA</a:t>
            </a:r>
            <a:endParaRPr lang="en-US" b="1" cap="all" dirty="0">
              <a:ln/>
              <a:solidFill>
                <a:srgbClr val="51C3C7"/>
              </a:solidFill>
              <a:effectLst>
                <a:glow rad="101600">
                  <a:srgbClr val="65FCFF">
                    <a:alpha val="68000"/>
                  </a:srgbClr>
                </a:glow>
                <a:outerShdw blurRad="28575" dist="25400" dir="5400000" sx="104000" sy="104000" algn="tl" rotWithShape="0">
                  <a:schemeClr val="accent1">
                    <a:satMod val="130000"/>
                    <a:alpha val="60000"/>
                  </a:schemeClr>
                </a:outerShdw>
              </a:effectLst>
            </a:endParaRPr>
          </a:p>
        </p:txBody>
      </p:sp>
      <p:grpSp>
        <p:nvGrpSpPr>
          <p:cNvPr id="32" name="Group 31"/>
          <p:cNvGrpSpPr/>
          <p:nvPr/>
        </p:nvGrpSpPr>
        <p:grpSpPr>
          <a:xfrm>
            <a:off x="3966489" y="3597110"/>
            <a:ext cx="488808" cy="456938"/>
            <a:chOff x="132600" y="1821913"/>
            <a:chExt cx="488808" cy="609251"/>
          </a:xfrm>
        </p:grpSpPr>
        <p:grpSp>
          <p:nvGrpSpPr>
            <p:cNvPr id="33" name="Group 32"/>
            <p:cNvGrpSpPr/>
            <p:nvPr/>
          </p:nvGrpSpPr>
          <p:grpSpPr>
            <a:xfrm>
              <a:off x="132600" y="1821913"/>
              <a:ext cx="488808" cy="352343"/>
              <a:chOff x="171660" y="3308833"/>
              <a:chExt cx="956263" cy="516970"/>
            </a:xfrm>
          </p:grpSpPr>
          <p:pic>
            <p:nvPicPr>
              <p:cNvPr id="40" name="Picture 3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334832" y="3308833"/>
                <a:ext cx="169635" cy="338244"/>
              </a:xfrm>
              <a:prstGeom prst="rect">
                <a:avLst/>
              </a:prstGeom>
              <a:effectLst>
                <a:glow rad="101600">
                  <a:srgbClr val="678AFF">
                    <a:alpha val="56000"/>
                  </a:srgbClr>
                </a:glow>
                <a:outerShdw blurRad="50800" dist="38100" dir="2700000" algn="tl" rotWithShape="0">
                  <a:srgbClr val="000000">
                    <a:alpha val="43000"/>
                  </a:srgbClr>
                </a:outerShdw>
                <a:softEdge rad="12700"/>
              </a:effectLst>
            </p:spPr>
          </p:pic>
          <p:pic>
            <p:nvPicPr>
              <p:cNvPr id="41" name="Picture 40"/>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542651" y="3461233"/>
                <a:ext cx="169635" cy="338244"/>
              </a:xfrm>
              <a:prstGeom prst="rect">
                <a:avLst/>
              </a:prstGeom>
              <a:effectLst>
                <a:glow rad="101600">
                  <a:srgbClr val="678AFF">
                    <a:alpha val="56000"/>
                  </a:srgbClr>
                </a:glow>
                <a:outerShdw blurRad="50800" dist="38100" dir="2700000" algn="tl" rotWithShape="0">
                  <a:srgbClr val="000000">
                    <a:alpha val="43000"/>
                  </a:srgbClr>
                </a:outerShdw>
                <a:softEdge rad="12700"/>
              </a:effectLst>
            </p:spPr>
          </p:pic>
          <p:pic>
            <p:nvPicPr>
              <p:cNvPr id="42" name="Picture 4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750469" y="3351233"/>
                <a:ext cx="169635" cy="338244"/>
              </a:xfrm>
              <a:prstGeom prst="rect">
                <a:avLst/>
              </a:prstGeom>
              <a:effectLst>
                <a:glow rad="101600">
                  <a:srgbClr val="678AFF">
                    <a:alpha val="56000"/>
                  </a:srgbClr>
                </a:glow>
                <a:outerShdw blurRad="50800" dist="38100" dir="2700000" algn="tl" rotWithShape="0">
                  <a:srgbClr val="000000">
                    <a:alpha val="43000"/>
                  </a:srgbClr>
                </a:outerShdw>
                <a:softEdge rad="12700"/>
              </a:effectLst>
            </p:spPr>
          </p:pic>
          <p:pic>
            <p:nvPicPr>
              <p:cNvPr id="43" name="Picture 42"/>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958288" y="3451153"/>
                <a:ext cx="169635" cy="338244"/>
              </a:xfrm>
              <a:prstGeom prst="rect">
                <a:avLst/>
              </a:prstGeom>
              <a:effectLst>
                <a:glow rad="101600">
                  <a:srgbClr val="678AFF">
                    <a:alpha val="56000"/>
                  </a:srgbClr>
                </a:glow>
                <a:outerShdw blurRad="50800" dist="38100" dir="2700000" algn="tl" rotWithShape="0">
                  <a:srgbClr val="000000">
                    <a:alpha val="43000"/>
                  </a:srgbClr>
                </a:outerShdw>
                <a:softEdge rad="12700"/>
              </a:effectLst>
            </p:spPr>
          </p:pic>
          <p:pic>
            <p:nvPicPr>
              <p:cNvPr id="44" name="Picture 43"/>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71660" y="3487559"/>
                <a:ext cx="169635" cy="338244"/>
              </a:xfrm>
              <a:prstGeom prst="rect">
                <a:avLst/>
              </a:prstGeom>
              <a:effectLst>
                <a:glow rad="101600">
                  <a:srgbClr val="678AFF">
                    <a:alpha val="56000"/>
                  </a:srgbClr>
                </a:glow>
                <a:outerShdw blurRad="50800" dist="38100" dir="2700000" algn="tl" rotWithShape="0">
                  <a:srgbClr val="000000">
                    <a:alpha val="43000"/>
                  </a:srgbClr>
                </a:outerShdw>
                <a:softEdge rad="12700"/>
              </a:effectLst>
            </p:spPr>
          </p:pic>
        </p:grpSp>
        <p:grpSp>
          <p:nvGrpSpPr>
            <p:cNvPr id="34" name="Group 33"/>
            <p:cNvGrpSpPr/>
            <p:nvPr/>
          </p:nvGrpSpPr>
          <p:grpSpPr>
            <a:xfrm>
              <a:off x="132600" y="2078821"/>
              <a:ext cx="488808" cy="352343"/>
              <a:chOff x="171660" y="3308833"/>
              <a:chExt cx="956263" cy="516970"/>
            </a:xfrm>
          </p:grpSpPr>
          <p:pic>
            <p:nvPicPr>
              <p:cNvPr id="35" name="Picture 34"/>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334832" y="3308833"/>
                <a:ext cx="169635" cy="338244"/>
              </a:xfrm>
              <a:prstGeom prst="rect">
                <a:avLst/>
              </a:prstGeom>
              <a:effectLst>
                <a:glow rad="101600">
                  <a:srgbClr val="678AFF">
                    <a:alpha val="56000"/>
                  </a:srgbClr>
                </a:glow>
                <a:outerShdw blurRad="50800" dist="38100" dir="2700000" algn="tl" rotWithShape="0">
                  <a:srgbClr val="000000">
                    <a:alpha val="43000"/>
                  </a:srgbClr>
                </a:outerShdw>
                <a:softEdge rad="12700"/>
              </a:effectLst>
            </p:spPr>
          </p:pic>
          <p:pic>
            <p:nvPicPr>
              <p:cNvPr id="36" name="Picture 35"/>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542651" y="3461233"/>
                <a:ext cx="169635" cy="338244"/>
              </a:xfrm>
              <a:prstGeom prst="rect">
                <a:avLst/>
              </a:prstGeom>
              <a:effectLst>
                <a:glow rad="101600">
                  <a:srgbClr val="678AFF">
                    <a:alpha val="56000"/>
                  </a:srgbClr>
                </a:glow>
                <a:outerShdw blurRad="50800" dist="38100" dir="2700000" algn="tl" rotWithShape="0">
                  <a:srgbClr val="000000">
                    <a:alpha val="43000"/>
                  </a:srgbClr>
                </a:outerShdw>
                <a:softEdge rad="12700"/>
              </a:effectLst>
            </p:spPr>
          </p:pic>
          <p:pic>
            <p:nvPicPr>
              <p:cNvPr id="37" name="Picture 36"/>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750469" y="3351233"/>
                <a:ext cx="169635" cy="338244"/>
              </a:xfrm>
              <a:prstGeom prst="rect">
                <a:avLst/>
              </a:prstGeom>
              <a:effectLst>
                <a:glow rad="101600">
                  <a:srgbClr val="678AFF">
                    <a:alpha val="56000"/>
                  </a:srgbClr>
                </a:glow>
                <a:outerShdw blurRad="50800" dist="38100" dir="2700000" algn="tl" rotWithShape="0">
                  <a:srgbClr val="000000">
                    <a:alpha val="43000"/>
                  </a:srgbClr>
                </a:outerShdw>
                <a:softEdge rad="12700"/>
              </a:effectLst>
            </p:spPr>
          </p:pic>
          <p:pic>
            <p:nvPicPr>
              <p:cNvPr id="38" name="Picture 37"/>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958288" y="3451153"/>
                <a:ext cx="169635" cy="338244"/>
              </a:xfrm>
              <a:prstGeom prst="rect">
                <a:avLst/>
              </a:prstGeom>
              <a:effectLst>
                <a:glow rad="101600">
                  <a:srgbClr val="678AFF">
                    <a:alpha val="56000"/>
                  </a:srgbClr>
                </a:glow>
                <a:outerShdw blurRad="50800" dist="38100" dir="2700000" algn="tl" rotWithShape="0">
                  <a:srgbClr val="000000">
                    <a:alpha val="43000"/>
                  </a:srgbClr>
                </a:outerShdw>
                <a:softEdge rad="12700"/>
              </a:effectLst>
            </p:spPr>
          </p:pic>
          <p:pic>
            <p:nvPicPr>
              <p:cNvPr id="39" name="Picture 38"/>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71660" y="3487559"/>
                <a:ext cx="169635" cy="338244"/>
              </a:xfrm>
              <a:prstGeom prst="rect">
                <a:avLst/>
              </a:prstGeom>
              <a:effectLst>
                <a:glow rad="101600">
                  <a:srgbClr val="678AFF">
                    <a:alpha val="56000"/>
                  </a:srgbClr>
                </a:glow>
                <a:outerShdw blurRad="50800" dist="38100" dir="2700000" algn="tl" rotWithShape="0">
                  <a:srgbClr val="000000">
                    <a:alpha val="43000"/>
                  </a:srgbClr>
                </a:outerShdw>
                <a:softEdge rad="12700"/>
              </a:effectLst>
            </p:spPr>
          </p:pic>
        </p:grpSp>
      </p:grpSp>
      <p:sp>
        <p:nvSpPr>
          <p:cNvPr id="45" name="Frame 44"/>
          <p:cNvSpPr/>
          <p:nvPr/>
        </p:nvSpPr>
        <p:spPr>
          <a:xfrm>
            <a:off x="881889" y="4647811"/>
            <a:ext cx="604377" cy="403793"/>
          </a:xfrm>
          <a:prstGeom prst="frame">
            <a:avLst/>
          </a:prstGeom>
          <a:gradFill>
            <a:gsLst>
              <a:gs pos="0">
                <a:srgbClr val="80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6" name="TextBox 45"/>
          <p:cNvSpPr txBox="1"/>
          <p:nvPr/>
        </p:nvSpPr>
        <p:spPr>
          <a:xfrm>
            <a:off x="851187" y="4692591"/>
            <a:ext cx="686149" cy="387798"/>
          </a:xfrm>
          <a:prstGeom prst="rect">
            <a:avLst/>
          </a:prstGeom>
          <a:noFill/>
        </p:spPr>
        <p:txBody>
          <a:bodyPr wrap="none" rtlCol="0">
            <a:spAutoFit/>
          </a:bodyPr>
          <a:lstStyle/>
          <a:p>
            <a:pPr algn="ctr">
              <a:lnSpc>
                <a:spcPct val="80000"/>
              </a:lnSpc>
            </a:pPr>
            <a:r>
              <a:rPr lang="en-US" sz="1200" i="1" dirty="0" smtClean="0"/>
              <a:t>Color</a:t>
            </a:r>
          </a:p>
          <a:p>
            <a:pPr algn="ctr">
              <a:lnSpc>
                <a:spcPct val="80000"/>
              </a:lnSpc>
            </a:pPr>
            <a:r>
              <a:rPr lang="en-US" sz="1200" i="1" dirty="0" smtClean="0"/>
              <a:t>grading</a:t>
            </a:r>
            <a:endParaRPr lang="en-US" sz="1200" i="1" dirty="0"/>
          </a:p>
        </p:txBody>
      </p:sp>
      <p:pic>
        <p:nvPicPr>
          <p:cNvPr id="48" name="Picture 47"/>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5863" y="3237232"/>
            <a:ext cx="528005" cy="381551"/>
          </a:xfrm>
          <a:prstGeom prst="rect">
            <a:avLst/>
          </a:prstGeom>
        </p:spPr>
      </p:pic>
      <p:pic>
        <p:nvPicPr>
          <p:cNvPr id="49" name="Picture 48" descr="dts-listen.png"/>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2609773" y="3222347"/>
            <a:ext cx="1546355" cy="243011"/>
          </a:xfrm>
          <a:prstGeom prst="rect">
            <a:avLst/>
          </a:prstGeom>
        </p:spPr>
      </p:pic>
      <p:pic>
        <p:nvPicPr>
          <p:cNvPr id="50" name="Picture 49"/>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971182" y="4464598"/>
            <a:ext cx="695818" cy="271862"/>
          </a:xfrm>
          <a:prstGeom prst="rect">
            <a:avLst/>
          </a:prstGeom>
        </p:spPr>
      </p:pic>
      <p:pic>
        <p:nvPicPr>
          <p:cNvPr id="51" name="Picture 50"/>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0329425">
            <a:off x="5803623" y="1168446"/>
            <a:ext cx="1894210" cy="811805"/>
          </a:xfrm>
          <a:prstGeom prst="rect">
            <a:avLst/>
          </a:prstGeom>
        </p:spPr>
      </p:pic>
      <p:pic>
        <p:nvPicPr>
          <p:cNvPr id="52" name="Picture 51"/>
          <p:cNvPicPr>
            <a:picLocks noChangeAspect="1"/>
          </p:cNvPicPr>
          <p:nvPr/>
        </p:nvPicPr>
        <p:blipFill>
          <a:blip r:embed="rId13">
            <a:clrChange>
              <a:clrFrom>
                <a:srgbClr val="FFFFFF"/>
              </a:clrFrom>
              <a:clrTo>
                <a:srgbClr val="FFFFFF">
                  <a:alpha val="0"/>
                </a:srgbClr>
              </a:clrTo>
            </a:clrChange>
          </a:blip>
          <a:stretch>
            <a:fillRect/>
          </a:stretch>
        </p:blipFill>
        <p:spPr>
          <a:xfrm>
            <a:off x="1" y="1358004"/>
            <a:ext cx="2387045" cy="770067"/>
          </a:xfrm>
          <a:prstGeom prst="rect">
            <a:avLst/>
          </a:prstGeom>
        </p:spPr>
      </p:pic>
      <p:grpSp>
        <p:nvGrpSpPr>
          <p:cNvPr id="53" name="Group 52"/>
          <p:cNvGrpSpPr/>
          <p:nvPr/>
        </p:nvGrpSpPr>
        <p:grpSpPr>
          <a:xfrm>
            <a:off x="1566030" y="703561"/>
            <a:ext cx="2802556" cy="599046"/>
            <a:chOff x="1566030" y="938081"/>
            <a:chExt cx="2802556" cy="798728"/>
          </a:xfrm>
        </p:grpSpPr>
        <p:pic>
          <p:nvPicPr>
            <p:cNvPr id="54" name="Picture 53"/>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566030" y="938081"/>
              <a:ext cx="2802556" cy="798728"/>
            </a:xfrm>
            <a:prstGeom prst="rect">
              <a:avLst/>
            </a:prstGeom>
          </p:spPr>
        </p:pic>
        <p:pic>
          <p:nvPicPr>
            <p:cNvPr id="55" name="Picture 54"/>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0" b="100000" l="0" r="100000">
                          <a14:foregroundMark x1="48718" y1="34307" x2="48718" y2="34307"/>
                          <a14:foregroundMark x1="49359" y1="13139" x2="49359" y2="13139"/>
                          <a14:foregroundMark x1="2564" y1="94161" x2="2564" y2="94161"/>
                          <a14:foregroundMark x1="17308" y1="87591" x2="17308" y2="87591"/>
                          <a14:foregroundMark x1="29487" y1="89781" x2="29487" y2="89781"/>
                          <a14:foregroundMark x1="37179" y1="91241" x2="37179" y2="91241"/>
                          <a14:foregroundMark x1="55769" y1="91241" x2="55769" y2="91241"/>
                          <a14:foregroundMark x1="66026" y1="91241" x2="66026" y2="91241"/>
                          <a14:foregroundMark x1="72436" y1="90511" x2="72436" y2="90511"/>
                          <a14:foregroundMark x1="93590" y1="89781" x2="93590" y2="89781"/>
                        </a14:backgroundRemoval>
                      </a14:imgEffect>
                    </a14:imgLayer>
                  </a14:imgProps>
                </a:ext>
                <a:ext uri="{28A0092B-C50C-407E-A947-70E740481C1C}">
                  <a14:useLocalDpi xmlns:a14="http://schemas.microsoft.com/office/drawing/2010/main"/>
                </a:ext>
              </a:extLst>
            </a:blip>
            <a:srcRect/>
            <a:stretch/>
          </p:blipFill>
          <p:spPr>
            <a:xfrm>
              <a:off x="3428157" y="1323886"/>
              <a:ext cx="251558" cy="220473"/>
            </a:xfrm>
            <a:prstGeom prst="rect">
              <a:avLst/>
            </a:prstGeom>
          </p:spPr>
        </p:pic>
      </p:grpSp>
      <p:sp>
        <p:nvSpPr>
          <p:cNvPr id="56" name="Striped Right Arrow 55"/>
          <p:cNvSpPr/>
          <p:nvPr/>
        </p:nvSpPr>
        <p:spPr>
          <a:xfrm rot="16200000">
            <a:off x="391181" y="1960410"/>
            <a:ext cx="613735" cy="959084"/>
          </a:xfrm>
          <a:prstGeom prst="stripedRightArrow">
            <a:avLst/>
          </a:prstGeom>
          <a:gradFill flip="none" rotWithShape="1">
            <a:gsLst>
              <a:gs pos="0">
                <a:schemeClr val="accent1">
                  <a:tint val="100000"/>
                  <a:shade val="100000"/>
                  <a:satMod val="130000"/>
                  <a:alpha val="34000"/>
                </a:schemeClr>
              </a:gs>
              <a:gs pos="100000">
                <a:schemeClr val="accent1">
                  <a:tint val="50000"/>
                  <a:shade val="100000"/>
                  <a:satMod val="350000"/>
                  <a:alpha val="34000"/>
                </a:schemeClr>
              </a:gs>
            </a:gsLst>
            <a:lin ang="16200000" scaled="0"/>
            <a:tileRect/>
          </a:gradFill>
          <a:ln>
            <a:solidFill>
              <a:schemeClr val="accent1">
                <a:shade val="95000"/>
                <a:satMod val="105000"/>
                <a:alpha val="37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352136" y="2224303"/>
            <a:ext cx="774443" cy="338554"/>
          </a:xfrm>
          <a:prstGeom prst="rect">
            <a:avLst/>
          </a:prstGeom>
          <a:noFill/>
        </p:spPr>
        <p:txBody>
          <a:bodyPr wrap="none" rtlCol="0">
            <a:spAutoFit/>
          </a:bodyPr>
          <a:lstStyle/>
          <a:p>
            <a:r>
              <a:rPr lang="en-US" sz="1600" b="1" dirty="0" smtClean="0">
                <a:solidFill>
                  <a:schemeClr val="bg1">
                    <a:alpha val="76000"/>
                  </a:schemeClr>
                </a:solidFill>
              </a:rPr>
              <a:t>ingest</a:t>
            </a:r>
            <a:endParaRPr lang="en-US" sz="1600" b="1" dirty="0">
              <a:solidFill>
                <a:schemeClr val="bg1">
                  <a:alpha val="76000"/>
                </a:schemeClr>
              </a:solidFill>
            </a:endParaRPr>
          </a:p>
        </p:txBody>
      </p:sp>
      <p:pic>
        <p:nvPicPr>
          <p:cNvPr id="58" name="Picture 57"/>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0" b="100000" l="0" r="55517">
                        <a14:foregroundMark x1="26207" y1="34307" x2="26207" y2="34307"/>
                        <a14:foregroundMark x1="26552" y1="13139" x2="26552" y2="13139"/>
                        <a14:foregroundMark x1="1379" y1="94161" x2="1379" y2="94161"/>
                        <a14:foregroundMark x1="9310" y1="87591" x2="9310" y2="87591"/>
                        <a14:foregroundMark x1="15862" y1="89781" x2="15862" y2="89781"/>
                        <a14:foregroundMark x1="20000" y1="91241" x2="20000" y2="91241"/>
                        <a14:foregroundMark x1="30000" y1="91241" x2="30000" y2="91241"/>
                        <a14:foregroundMark x1="35517" y1="91241" x2="35517" y2="91241"/>
                        <a14:foregroundMark x1="38966" y1="90511" x2="38966" y2="90511"/>
                        <a14:foregroundMark x1="50345" y1="89781" x2="50345" y2="89781"/>
                      </a14:backgroundRemoval>
                    </a14:imgEffect>
                  </a14:imgLayer>
                </a14:imgProps>
              </a:ext>
              <a:ext uri="{28A0092B-C50C-407E-A947-70E740481C1C}">
                <a14:useLocalDpi xmlns:a14="http://schemas.microsoft.com/office/drawing/2010/main"/>
              </a:ext>
            </a:extLst>
          </a:blip>
          <a:srcRect r="46098"/>
          <a:stretch/>
        </p:blipFill>
        <p:spPr>
          <a:xfrm>
            <a:off x="2874697" y="473330"/>
            <a:ext cx="565728" cy="371866"/>
          </a:xfrm>
          <a:prstGeom prst="rect">
            <a:avLst/>
          </a:prstGeom>
        </p:spPr>
      </p:pic>
      <p:pic>
        <p:nvPicPr>
          <p:cNvPr id="59" name="Picture 58"/>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2389197" y="1729750"/>
            <a:ext cx="578816" cy="264413"/>
          </a:xfrm>
          <a:prstGeom prst="rect">
            <a:avLst/>
          </a:prstGeom>
        </p:spPr>
      </p:pic>
      <p:cxnSp>
        <p:nvCxnSpPr>
          <p:cNvPr id="60" name="Elbow Connector 59"/>
          <p:cNvCxnSpPr/>
          <p:nvPr/>
        </p:nvCxnSpPr>
        <p:spPr>
          <a:xfrm flipV="1">
            <a:off x="218505" y="814045"/>
            <a:ext cx="1649830" cy="564335"/>
          </a:xfrm>
          <a:prstGeom prst="bentConnector3">
            <a:avLst>
              <a:gd name="adj1" fmla="val 602"/>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4067100" y="704915"/>
            <a:ext cx="1324260" cy="606563"/>
            <a:chOff x="4662534" y="2712260"/>
            <a:chExt cx="1324260" cy="808750"/>
          </a:xfrm>
        </p:grpSpPr>
        <p:sp>
          <p:nvSpPr>
            <p:cNvPr id="62" name="Cloud 61"/>
            <p:cNvSpPr/>
            <p:nvPr/>
          </p:nvSpPr>
          <p:spPr>
            <a:xfrm rot="450349">
              <a:off x="4858919" y="2712260"/>
              <a:ext cx="1127875" cy="808750"/>
            </a:xfrm>
            <a:prstGeom prst="cloud">
              <a:avLst/>
            </a:prstGeom>
            <a:gradFill flip="none" rotWithShape="1">
              <a:gsLst>
                <a:gs pos="0">
                  <a:schemeClr val="accent1">
                    <a:tint val="100000"/>
                    <a:shade val="100000"/>
                    <a:satMod val="130000"/>
                    <a:alpha val="40000"/>
                  </a:schemeClr>
                </a:gs>
                <a:gs pos="100000">
                  <a:schemeClr val="accent1">
                    <a:tint val="50000"/>
                    <a:shade val="100000"/>
                    <a:satMod val="350000"/>
                    <a:alpha val="4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Can 62"/>
            <p:cNvSpPr/>
            <p:nvPr/>
          </p:nvSpPr>
          <p:spPr>
            <a:xfrm rot="5400000">
              <a:off x="4945601" y="2787070"/>
              <a:ext cx="45719" cy="611854"/>
            </a:xfrm>
            <a:prstGeom prst="can">
              <a:avLst/>
            </a:prstGeom>
            <a:solidFill>
              <a:srgbClr val="FFFF00">
                <a:alpha val="54000"/>
              </a:srgbClr>
            </a:solidFill>
            <a:ln>
              <a:solidFill>
                <a:srgbClr val="E282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Can 63"/>
            <p:cNvSpPr/>
            <p:nvPr/>
          </p:nvSpPr>
          <p:spPr>
            <a:xfrm rot="5400000">
              <a:off x="4880108" y="2794166"/>
              <a:ext cx="176708" cy="611854"/>
            </a:xfrm>
            <a:prstGeom prst="can">
              <a:avLst/>
            </a:prstGeom>
            <a:gradFill flip="none" rotWithShape="1">
              <a:gsLst>
                <a:gs pos="0">
                  <a:schemeClr val="accent1">
                    <a:tint val="100000"/>
                    <a:shade val="100000"/>
                    <a:satMod val="130000"/>
                    <a:alpha val="50000"/>
                  </a:schemeClr>
                </a:gs>
                <a:gs pos="100000">
                  <a:schemeClr val="accent1">
                    <a:tint val="50000"/>
                    <a:shade val="100000"/>
                    <a:satMod val="350000"/>
                    <a:alpha val="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5235863" y="3060115"/>
              <a:ext cx="45719" cy="62839"/>
            </a:xfrm>
            <a:prstGeom prst="ellipse">
              <a:avLst/>
            </a:prstGeom>
            <a:solidFill>
              <a:srgbClr val="FFFF00"/>
            </a:solidFill>
            <a:ln>
              <a:solidFill>
                <a:srgbClr val="E282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6" name="Picture 65" descr="Screen Shot 2013-10-15 at 11.27.03 AM.png"/>
          <p:cNvPicPr>
            <a:picLocks noChangeAspect="1"/>
          </p:cNvPicPr>
          <p:nvPr/>
        </p:nvPicPr>
        <p:blipFill>
          <a:blip r:embed="rId2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50026" y="473330"/>
            <a:ext cx="191747" cy="180468"/>
          </a:xfrm>
          <a:prstGeom prst="rect">
            <a:avLst/>
          </a:prstGeom>
        </p:spPr>
      </p:pic>
      <p:sp>
        <p:nvSpPr>
          <p:cNvPr id="67" name="TextBox 66"/>
          <p:cNvSpPr txBox="1"/>
          <p:nvPr/>
        </p:nvSpPr>
        <p:spPr>
          <a:xfrm>
            <a:off x="3987104" y="603591"/>
            <a:ext cx="253462" cy="130096"/>
          </a:xfrm>
          <a:prstGeom prst="rect">
            <a:avLst/>
          </a:prstGeom>
          <a:noFill/>
        </p:spPr>
        <p:txBody>
          <a:bodyPr wrap="none" lIns="37399" tIns="18699" rIns="37399" bIns="18699" rtlCol="0">
            <a:spAutoFit/>
          </a:bodyPr>
          <a:lstStyle/>
          <a:p>
            <a:pPr algn="ctr">
              <a:lnSpc>
                <a:spcPct val="60000"/>
              </a:lnSpc>
            </a:pPr>
            <a:r>
              <a:rPr lang="en-US" sz="500" dirty="0"/>
              <a:t>SAT</a:t>
            </a:r>
          </a:p>
          <a:p>
            <a:pPr algn="ctr">
              <a:lnSpc>
                <a:spcPct val="60000"/>
              </a:lnSpc>
            </a:pPr>
            <a:r>
              <a:rPr lang="en-US" sz="500" dirty="0"/>
              <a:t>uplink</a:t>
            </a:r>
          </a:p>
        </p:txBody>
      </p:sp>
      <p:pic>
        <p:nvPicPr>
          <p:cNvPr id="68" name="Picture 67"/>
          <p:cNvPicPr>
            <a:picLocks noChangeAspect="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247102">
            <a:off x="4304395" y="-56727"/>
            <a:ext cx="606189" cy="638705"/>
          </a:xfrm>
          <a:prstGeom prst="rect">
            <a:avLst/>
          </a:prstGeom>
        </p:spPr>
      </p:pic>
      <p:pic>
        <p:nvPicPr>
          <p:cNvPr id="69" name="Picture 68" descr="Screen Shot 2013-10-15 at 11.27.03 AM.png"/>
          <p:cNvPicPr>
            <a:picLocks noChangeAspect="1"/>
          </p:cNvPicPr>
          <p:nvPr/>
        </p:nvPicPr>
        <p:blipFill>
          <a:blip r:embed="rId2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4899242" y="473330"/>
            <a:ext cx="191747" cy="180468"/>
          </a:xfrm>
          <a:prstGeom prst="rect">
            <a:avLst/>
          </a:prstGeom>
        </p:spPr>
      </p:pic>
      <p:pic>
        <p:nvPicPr>
          <p:cNvPr id="70" name="Picture 69"/>
          <p:cNvPicPr>
            <a:picLocks noChangeAspect="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14148" y="65381"/>
            <a:ext cx="508026" cy="381020"/>
          </a:xfrm>
          <a:prstGeom prst="rect">
            <a:avLst/>
          </a:prstGeom>
        </p:spPr>
      </p:pic>
      <p:pic>
        <p:nvPicPr>
          <p:cNvPr id="71" name="Picture 70"/>
          <p:cNvPicPr>
            <a:picLocks noChangeAspect="1"/>
          </p:cNvPicPr>
          <p:nvPr/>
        </p:nvPicPr>
        <p:blipFill>
          <a:blip r:embed="rId23">
            <a:extLst>
              <a:ext uri="{BEBA8EAE-BF5A-486C-A8C5-ECC9F3942E4B}">
                <a14:imgProps xmlns:a14="http://schemas.microsoft.com/office/drawing/2010/main">
                  <a14:imgLayer r:embed="rId24">
                    <a14:imgEffect>
                      <a14:backgroundRemoval t="10256" b="95833" l="2000" r="93600">
                        <a14:foregroundMark x1="37800" y1="22436" x2="37800" y2="22436"/>
                        <a14:foregroundMark x1="38400" y1="34295" x2="38400" y2="34295"/>
                        <a14:foregroundMark x1="4600" y1="45192" x2="4600" y2="45192"/>
                        <a14:foregroundMark x1="10400" y1="38141" x2="10400" y2="38141"/>
                        <a14:foregroundMark x1="82200" y1="44872" x2="82200" y2="44872"/>
                        <a14:foregroundMark x1="89200" y1="59615" x2="71600" y2="25000"/>
                        <a14:foregroundMark x1="89800" y1="61538" x2="78400" y2="88141"/>
                        <a14:foregroundMark x1="71600" y1="24038" x2="37800" y2="22436"/>
                        <a14:foregroundMark x1="4800" y1="42308" x2="38000" y2="22756"/>
                        <a14:foregroundMark x1="49200" y1="42628" x2="49200" y2="42628"/>
                        <a14:backgroundMark x1="13600" y1="67308" x2="13600" y2="67308"/>
                      </a14:backgroundRemoval>
                    </a14:imgEffect>
                  </a14:imgLayer>
                </a14:imgProps>
              </a:ext>
            </a:extLst>
          </a:blip>
          <a:stretch>
            <a:fillRect/>
          </a:stretch>
        </p:blipFill>
        <p:spPr>
          <a:xfrm rot="21392452">
            <a:off x="5118061" y="3267771"/>
            <a:ext cx="3291703" cy="1540517"/>
          </a:xfrm>
          <a:prstGeom prst="rect">
            <a:avLst/>
          </a:prstGeom>
        </p:spPr>
      </p:pic>
      <p:pic>
        <p:nvPicPr>
          <p:cNvPr id="72" name="Picture 71"/>
          <p:cNvPicPr>
            <a:picLocks noChangeAspect="1"/>
          </p:cNvPicPr>
          <p:nvPr/>
        </p:nvPicPr>
        <p:blipFill rotWithShape="1">
          <a:blip r:embed="rId25" cstate="print">
            <a:extLst>
              <a:ext uri="{28A0092B-C50C-407E-A947-70E740481C1C}">
                <a14:useLocalDpi xmlns:a14="http://schemas.microsoft.com/office/drawing/2010/main"/>
              </a:ext>
            </a:extLst>
          </a:blip>
          <a:srcRect t="-2"/>
          <a:stretch/>
        </p:blipFill>
        <p:spPr>
          <a:xfrm>
            <a:off x="5372558" y="647071"/>
            <a:ext cx="2990583" cy="309958"/>
          </a:xfrm>
          <a:prstGeom prst="rect">
            <a:avLst/>
          </a:prstGeom>
        </p:spPr>
      </p:pic>
      <p:pic>
        <p:nvPicPr>
          <p:cNvPr id="73" name="Picture 72"/>
          <p:cNvPicPr>
            <a:picLocks noChangeAspect="1"/>
          </p:cNvPicPr>
          <p:nvPr/>
        </p:nvPicPr>
        <p:blipFill rotWithShape="1">
          <a:blip r:embed="rId2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899242" y="2842346"/>
            <a:ext cx="1289347" cy="789900"/>
          </a:xfrm>
          <a:prstGeom prst="rect">
            <a:avLst/>
          </a:prstGeom>
        </p:spPr>
      </p:pic>
      <p:pic>
        <p:nvPicPr>
          <p:cNvPr id="74" name="Picture 73"/>
          <p:cNvPicPr>
            <a:picLocks noChangeAspect="1"/>
          </p:cNvPicPr>
          <p:nvPr/>
        </p:nvPicPr>
        <p:blipFill rotWithShape="1">
          <a:blip r:embed="rId2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078093" y="2911055"/>
            <a:ext cx="1861156" cy="588989"/>
          </a:xfrm>
          <a:prstGeom prst="rect">
            <a:avLst/>
          </a:prstGeom>
        </p:spPr>
      </p:pic>
      <p:pic>
        <p:nvPicPr>
          <p:cNvPr id="75" name="Picture 74"/>
          <p:cNvPicPr>
            <a:picLocks noChangeAspect="1"/>
          </p:cNvPicPr>
          <p:nvPr/>
        </p:nvPicPr>
        <p:blipFill rotWithShape="1">
          <a:blip r:embed="rId2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116379" y="2573556"/>
            <a:ext cx="1619887" cy="408764"/>
          </a:xfrm>
          <a:prstGeom prst="rect">
            <a:avLst/>
          </a:prstGeom>
        </p:spPr>
      </p:pic>
      <p:pic>
        <p:nvPicPr>
          <p:cNvPr id="76" name="Picture 75"/>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5031379" y="2584971"/>
            <a:ext cx="1014212" cy="304264"/>
          </a:xfrm>
          <a:prstGeom prst="rect">
            <a:avLst/>
          </a:prstGeom>
        </p:spPr>
      </p:pic>
      <p:pic>
        <p:nvPicPr>
          <p:cNvPr id="77" name="Picture 76"/>
          <p:cNvPicPr>
            <a:picLocks noChangeAspect="1"/>
          </p:cNvPicPr>
          <p:nvPr/>
        </p:nvPicPr>
        <p:blipFill rotWithShape="1">
          <a:blip r:embed="rId3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073794" y="3219092"/>
            <a:ext cx="1289347" cy="330443"/>
          </a:xfrm>
          <a:prstGeom prst="rect">
            <a:avLst/>
          </a:prstGeom>
        </p:spPr>
      </p:pic>
      <p:pic>
        <p:nvPicPr>
          <p:cNvPr id="78" name="Picture 77"/>
          <p:cNvPicPr>
            <a:picLocks noChangeAspect="1"/>
          </p:cNvPicPr>
          <p:nvPr/>
        </p:nvPicPr>
        <p:blipFill rotWithShape="1">
          <a:blip r:embed="rId17" cstate="print">
            <a:extLst>
              <a:ext uri="{BEBA8EAE-BF5A-486C-A8C5-ECC9F3942E4B}">
                <a14:imgProps xmlns:a14="http://schemas.microsoft.com/office/drawing/2010/main">
                  <a14:imgLayer r:embed="rId16">
                    <a14:imgEffect>
                      <a14:backgroundRemoval t="0" b="100000" l="0" r="55517">
                        <a14:foregroundMark x1="26207" y1="34307" x2="26207" y2="34307"/>
                        <a14:foregroundMark x1="26552" y1="13139" x2="26552" y2="13139"/>
                        <a14:foregroundMark x1="1379" y1="94161" x2="1379" y2="94161"/>
                        <a14:foregroundMark x1="9310" y1="87591" x2="9310" y2="87591"/>
                        <a14:foregroundMark x1="15862" y1="89781" x2="15862" y2="89781"/>
                        <a14:foregroundMark x1="20000" y1="91241" x2="20000" y2="91241"/>
                        <a14:foregroundMark x1="30000" y1="91241" x2="30000" y2="91241"/>
                        <a14:foregroundMark x1="35517" y1="91241" x2="35517" y2="91241"/>
                        <a14:foregroundMark x1="38966" y1="90511" x2="38966" y2="90511"/>
                        <a14:foregroundMark x1="50345" y1="89781" x2="50345" y2="89781"/>
                      </a14:backgroundRemoval>
                    </a14:imgEffect>
                  </a14:imgLayer>
                </a14:imgProps>
              </a:ext>
              <a:ext uri="{28A0092B-C50C-407E-A947-70E740481C1C}">
                <a14:useLocalDpi xmlns:a14="http://schemas.microsoft.com/office/drawing/2010/main"/>
              </a:ext>
            </a:extLst>
          </a:blip>
          <a:srcRect r="46098"/>
          <a:stretch/>
        </p:blipFill>
        <p:spPr>
          <a:xfrm>
            <a:off x="6656153" y="355894"/>
            <a:ext cx="496138" cy="326123"/>
          </a:xfrm>
          <a:prstGeom prst="rect">
            <a:avLst/>
          </a:prstGeom>
        </p:spPr>
      </p:pic>
      <p:sp>
        <p:nvSpPr>
          <p:cNvPr id="79" name="TextBox 78"/>
          <p:cNvSpPr txBox="1"/>
          <p:nvPr/>
        </p:nvSpPr>
        <p:spPr>
          <a:xfrm>
            <a:off x="5918424" y="1231046"/>
            <a:ext cx="1704506" cy="400110"/>
          </a:xfrm>
          <a:prstGeom prst="rect">
            <a:avLst/>
          </a:prstGeom>
          <a:noFill/>
        </p:spPr>
        <p:txBody>
          <a:bodyPr wrap="none" rtlCol="0">
            <a:spAutoFit/>
          </a:bodyPr>
          <a:lstStyle/>
          <a:p>
            <a:pPr algn="ctr"/>
            <a:r>
              <a:rPr lang="en-US" sz="2000" b="1" dirty="0" smtClean="0">
                <a:solidFill>
                  <a:srgbClr val="000000"/>
                </a:solidFill>
              </a:rPr>
              <a:t>UHDTV  STB</a:t>
            </a:r>
            <a:endParaRPr lang="en-US" sz="2000" b="1" dirty="0">
              <a:solidFill>
                <a:srgbClr val="000000"/>
              </a:solidFill>
            </a:endParaRPr>
          </a:p>
        </p:txBody>
      </p:sp>
      <p:pic>
        <p:nvPicPr>
          <p:cNvPr id="80" name="Picture 79"/>
          <p:cNvPicPr>
            <a:picLocks noChangeAspect="1"/>
          </p:cNvPicPr>
          <p:nvPr/>
        </p:nvPicPr>
        <p:blipFill>
          <a:blip r:embed="rId31" cstate="print">
            <a:extLst>
              <a:ext uri="{BEBA8EAE-BF5A-486C-A8C5-ECC9F3942E4B}">
                <a14:imgProps xmlns:a14="http://schemas.microsoft.com/office/drawing/2010/main">
                  <a14:imgLayer r:embed="rId32">
                    <a14:imgEffect>
                      <a14:backgroundRemoval t="887" b="100000" l="1667" r="100000">
                        <a14:foregroundMark x1="50167" y1="94457" x2="50167" y2="94457"/>
                        <a14:foregroundMark x1="28000" y1="90244" x2="28833" y2="94900"/>
                        <a14:foregroundMark x1="29167" y1="95787" x2="57333" y2="99113"/>
                      </a14:backgroundRemoval>
                    </a14:imgEffect>
                  </a14:imgLayer>
                </a14:imgProps>
              </a:ext>
              <a:ext uri="{28A0092B-C50C-407E-A947-70E740481C1C}">
                <a14:useLocalDpi xmlns:a14="http://schemas.microsoft.com/office/drawing/2010/main"/>
              </a:ext>
            </a:extLst>
          </a:blip>
          <a:stretch>
            <a:fillRect/>
          </a:stretch>
        </p:blipFill>
        <p:spPr>
          <a:xfrm>
            <a:off x="5672074" y="4382170"/>
            <a:ext cx="1148014" cy="647193"/>
          </a:xfrm>
          <a:prstGeom prst="rect">
            <a:avLst/>
          </a:prstGeom>
        </p:spPr>
      </p:pic>
      <p:pic>
        <p:nvPicPr>
          <p:cNvPr id="81" name="Picture 80"/>
          <p:cNvPicPr>
            <a:picLocks noChangeAspect="1"/>
          </p:cNvPicPr>
          <p:nvPr/>
        </p:nvPicPr>
        <p:blipFill rotWithShape="1">
          <a:blip r:embed="rId33" cstate="print">
            <a:extLst>
              <a:ext uri="{28A0092B-C50C-407E-A947-70E740481C1C}">
                <a14:useLocalDpi xmlns:a14="http://schemas.microsoft.com/office/drawing/2010/main"/>
              </a:ext>
            </a:extLst>
          </a:blip>
          <a:srcRect/>
          <a:stretch/>
        </p:blipFill>
        <p:spPr>
          <a:xfrm>
            <a:off x="4789677" y="4805819"/>
            <a:ext cx="1128967" cy="282561"/>
          </a:xfrm>
          <a:prstGeom prst="rect">
            <a:avLst/>
          </a:prstGeom>
        </p:spPr>
      </p:pic>
      <p:cxnSp>
        <p:nvCxnSpPr>
          <p:cNvPr id="82" name="Straight Arrow Connector 81"/>
          <p:cNvCxnSpPr/>
          <p:nvPr/>
        </p:nvCxnSpPr>
        <p:spPr>
          <a:xfrm>
            <a:off x="6955541" y="992914"/>
            <a:ext cx="0" cy="4810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6872788" y="1028505"/>
            <a:ext cx="689612" cy="182101"/>
          </a:xfrm>
          <a:prstGeom prst="rect">
            <a:avLst/>
          </a:prstGeom>
          <a:noFill/>
        </p:spPr>
        <p:txBody>
          <a:bodyPr wrap="none" rtlCol="0">
            <a:spAutoFit/>
          </a:bodyPr>
          <a:lstStyle/>
          <a:p>
            <a:pPr algn="ctr">
              <a:lnSpc>
                <a:spcPts val="700"/>
              </a:lnSpc>
            </a:pPr>
            <a:r>
              <a:rPr lang="en-US" sz="700" b="1" dirty="0" smtClean="0">
                <a:solidFill>
                  <a:schemeClr val="tx2">
                    <a:lumMod val="60000"/>
                    <a:lumOff val="40000"/>
                  </a:schemeClr>
                </a:solidFill>
              </a:rPr>
              <a:t>IP/Ethernet</a:t>
            </a:r>
            <a:endParaRPr lang="en-US" sz="700" b="1" dirty="0">
              <a:solidFill>
                <a:schemeClr val="tx2">
                  <a:lumMod val="60000"/>
                  <a:lumOff val="40000"/>
                </a:schemeClr>
              </a:solidFill>
            </a:endParaRPr>
          </a:p>
        </p:txBody>
      </p:sp>
      <p:cxnSp>
        <p:nvCxnSpPr>
          <p:cNvPr id="84" name="Straight Arrow Connector 83"/>
          <p:cNvCxnSpPr/>
          <p:nvPr/>
        </p:nvCxnSpPr>
        <p:spPr>
          <a:xfrm>
            <a:off x="4678955" y="992915"/>
            <a:ext cx="309231" cy="538214"/>
          </a:xfrm>
          <a:prstGeom prst="straightConnector1">
            <a:avLst/>
          </a:prstGeom>
          <a:ln>
            <a:solidFill>
              <a:schemeClr val="bg1">
                <a:lumMod val="75000"/>
              </a:schemeClr>
            </a:solidFill>
            <a:headEnd type="triangle"/>
            <a:tailEnd type="none"/>
          </a:ln>
        </p:spPr>
        <p:style>
          <a:lnRef idx="2">
            <a:schemeClr val="accent1"/>
          </a:lnRef>
          <a:fillRef idx="0">
            <a:schemeClr val="accent1"/>
          </a:fillRef>
          <a:effectRef idx="1">
            <a:schemeClr val="accent1"/>
          </a:effectRef>
          <a:fontRef idx="minor">
            <a:schemeClr val="tx1"/>
          </a:fontRef>
        </p:style>
      </p:cxnSp>
      <p:grpSp>
        <p:nvGrpSpPr>
          <p:cNvPr id="85" name="Group 84"/>
          <p:cNvGrpSpPr/>
          <p:nvPr/>
        </p:nvGrpSpPr>
        <p:grpSpPr>
          <a:xfrm>
            <a:off x="7110034" y="1868128"/>
            <a:ext cx="2276189" cy="660053"/>
            <a:chOff x="7110033" y="2490837"/>
            <a:chExt cx="2276189" cy="880070"/>
          </a:xfrm>
        </p:grpSpPr>
        <p:sp>
          <p:nvSpPr>
            <p:cNvPr id="86" name="Oval 85"/>
            <p:cNvSpPr/>
            <p:nvPr/>
          </p:nvSpPr>
          <p:spPr>
            <a:xfrm>
              <a:off x="7110033" y="2490837"/>
              <a:ext cx="2276189" cy="813454"/>
            </a:xfrm>
            <a:prstGeom prst="ellipse">
              <a:avLst/>
            </a:prstGeom>
            <a:solidFill>
              <a:schemeClr val="accent2">
                <a:lumMod val="40000"/>
                <a:lumOff val="60000"/>
                <a:alpha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8075362" y="2837427"/>
              <a:ext cx="1220206" cy="533480"/>
            </a:xfrm>
            <a:prstGeom prst="rect">
              <a:avLst/>
            </a:prstGeom>
            <a:noFill/>
          </p:spPr>
          <p:txBody>
            <a:bodyPr wrap="none" rtlCol="0">
              <a:spAutoFit/>
            </a:bodyPr>
            <a:lstStyle/>
            <a:p>
              <a:pPr algn="ctr"/>
              <a:r>
                <a:rPr lang="en-US" sz="2000" b="1" dirty="0" smtClean="0">
                  <a:solidFill>
                    <a:schemeClr val="accent2">
                      <a:lumMod val="60000"/>
                      <a:lumOff val="40000"/>
                    </a:schemeClr>
                  </a:solidFill>
                </a:rPr>
                <a:t>optional</a:t>
              </a:r>
              <a:endParaRPr lang="en-US" sz="2000" b="1" dirty="0">
                <a:solidFill>
                  <a:schemeClr val="accent2">
                    <a:lumMod val="60000"/>
                    <a:lumOff val="40000"/>
                  </a:schemeClr>
                </a:solidFill>
              </a:endParaRPr>
            </a:p>
          </p:txBody>
        </p:sp>
      </p:grpSp>
      <p:sp>
        <p:nvSpPr>
          <p:cNvPr id="88" name="TextBox 87"/>
          <p:cNvSpPr txBox="1"/>
          <p:nvPr/>
        </p:nvSpPr>
        <p:spPr>
          <a:xfrm>
            <a:off x="4631666" y="1531129"/>
            <a:ext cx="946093" cy="361637"/>
          </a:xfrm>
          <a:prstGeom prst="rect">
            <a:avLst/>
          </a:prstGeom>
          <a:noFill/>
        </p:spPr>
        <p:txBody>
          <a:bodyPr wrap="none" rtlCol="0">
            <a:spAutoFit/>
          </a:bodyPr>
          <a:lstStyle/>
          <a:p>
            <a:pPr algn="ctr">
              <a:lnSpc>
                <a:spcPts val="700"/>
              </a:lnSpc>
            </a:pPr>
            <a:r>
              <a:rPr lang="en-US" sz="700" b="1" dirty="0" smtClean="0">
                <a:solidFill>
                  <a:schemeClr val="tx2">
                    <a:lumMod val="60000"/>
                    <a:lumOff val="40000"/>
                  </a:schemeClr>
                </a:solidFill>
              </a:rPr>
              <a:t>MPEG defined</a:t>
            </a:r>
          </a:p>
          <a:p>
            <a:pPr algn="ctr">
              <a:lnSpc>
                <a:spcPts val="700"/>
              </a:lnSpc>
            </a:pPr>
            <a:r>
              <a:rPr lang="en-US" sz="700" b="1" dirty="0" smtClean="0">
                <a:solidFill>
                  <a:schemeClr val="tx2">
                    <a:lumMod val="60000"/>
                    <a:lumOff val="40000"/>
                  </a:schemeClr>
                </a:solidFill>
              </a:rPr>
              <a:t>SEI/VUI messages</a:t>
            </a:r>
          </a:p>
          <a:p>
            <a:pPr algn="ctr">
              <a:lnSpc>
                <a:spcPts val="700"/>
              </a:lnSpc>
            </a:pPr>
            <a:r>
              <a:rPr lang="en-US" sz="700" b="1" dirty="0" smtClean="0">
                <a:solidFill>
                  <a:schemeClr val="tx2">
                    <a:lumMod val="60000"/>
                    <a:lumOff val="40000"/>
                  </a:schemeClr>
                </a:solidFill>
              </a:rPr>
              <a:t>for BT.2100 HLG10</a:t>
            </a:r>
            <a:endParaRPr lang="en-US" sz="700" b="1" dirty="0">
              <a:solidFill>
                <a:schemeClr val="tx2">
                  <a:lumMod val="60000"/>
                  <a:lumOff val="40000"/>
                </a:schemeClr>
              </a:solidFill>
            </a:endParaRPr>
          </a:p>
        </p:txBody>
      </p:sp>
      <p:pic>
        <p:nvPicPr>
          <p:cNvPr id="89" name="Picture 88" descr="3720011_sa.jpg"/>
          <p:cNvPicPr>
            <a:picLocks noChangeAspect="1"/>
          </p:cNvPicPr>
          <p:nvPr/>
        </p:nvPicPr>
        <p:blipFill>
          <a:blip r:embed="rId34" cstate="print">
            <a:clrChange>
              <a:clrFrom>
                <a:srgbClr val="FFFFFF"/>
              </a:clrFrom>
              <a:clrTo>
                <a:srgbClr val="FFFFFF">
                  <a:alpha val="0"/>
                </a:srgbClr>
              </a:clrTo>
            </a:clrChange>
            <a:extLst>
              <a:ext uri="{BEBA8EAE-BF5A-486C-A8C5-ECC9F3942E4B}">
                <a14:imgProps xmlns:a14="http://schemas.microsoft.com/office/drawing/2010/main">
                  <a14:imgLayer r:embed="rId35">
                    <a14:imgEffect>
                      <a14:backgroundRemoval t="10000" b="90000" l="0" r="90000"/>
                    </a14:imgEffect>
                  </a14:imgLayer>
                </a14:imgProps>
              </a:ext>
              <a:ext uri="{28A0092B-C50C-407E-A947-70E740481C1C}">
                <a14:useLocalDpi xmlns:a14="http://schemas.microsoft.com/office/drawing/2010/main"/>
              </a:ext>
            </a:extLst>
          </a:blip>
          <a:stretch>
            <a:fillRect/>
          </a:stretch>
        </p:blipFill>
        <p:spPr>
          <a:xfrm rot="16200000">
            <a:off x="6988665" y="1583799"/>
            <a:ext cx="426494" cy="568658"/>
          </a:xfrm>
          <a:prstGeom prst="rect">
            <a:avLst/>
          </a:prstGeom>
        </p:spPr>
      </p:pic>
      <p:pic>
        <p:nvPicPr>
          <p:cNvPr id="90" name="Picture 89" descr="hds-12i.jpg"/>
          <p:cNvPicPr>
            <a:picLocks noChangeAspect="1"/>
          </p:cNvPicPr>
          <p:nvPr/>
        </p:nvPicPr>
        <p:blipFill>
          <a:blip r:embed="rId3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80278" y="1994163"/>
            <a:ext cx="898209" cy="418833"/>
          </a:xfrm>
          <a:prstGeom prst="rect">
            <a:avLst/>
          </a:prstGeom>
        </p:spPr>
      </p:pic>
      <p:cxnSp>
        <p:nvCxnSpPr>
          <p:cNvPr id="91" name="Straight Arrow Connector 90"/>
          <p:cNvCxnSpPr/>
          <p:nvPr/>
        </p:nvCxnSpPr>
        <p:spPr>
          <a:xfrm>
            <a:off x="7132208" y="1729750"/>
            <a:ext cx="496138" cy="398321"/>
          </a:xfrm>
          <a:prstGeom prst="straightConnector1">
            <a:avLst/>
          </a:prstGeom>
          <a:ln>
            <a:solidFill>
              <a:schemeClr val="bg1">
                <a:lumMod val="85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H="1">
            <a:off x="6820088" y="2279057"/>
            <a:ext cx="962260" cy="2426709"/>
          </a:xfrm>
          <a:prstGeom prst="straightConnector1">
            <a:avLst/>
          </a:prstGeom>
          <a:ln>
            <a:solidFill>
              <a:schemeClr val="bg1">
                <a:lumMod val="85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a:off x="7934748" y="2279057"/>
            <a:ext cx="343738" cy="703263"/>
          </a:xfrm>
          <a:prstGeom prst="straightConnector1">
            <a:avLst/>
          </a:prstGeom>
          <a:ln>
            <a:solidFill>
              <a:schemeClr val="bg1">
                <a:lumMod val="85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H="1">
            <a:off x="6188589" y="2336180"/>
            <a:ext cx="1444833" cy="646140"/>
          </a:xfrm>
          <a:prstGeom prst="straightConnector1">
            <a:avLst/>
          </a:prstGeom>
          <a:ln>
            <a:solidFill>
              <a:schemeClr val="bg1">
                <a:lumMod val="85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rot="15507070">
            <a:off x="4991003" y="4386883"/>
            <a:ext cx="894797" cy="182101"/>
          </a:xfrm>
          <a:prstGeom prst="rect">
            <a:avLst/>
          </a:prstGeom>
          <a:noFill/>
        </p:spPr>
        <p:txBody>
          <a:bodyPr wrap="none" rtlCol="0">
            <a:spAutoFit/>
          </a:bodyPr>
          <a:lstStyle/>
          <a:p>
            <a:pPr algn="ctr">
              <a:lnSpc>
                <a:spcPts val="700"/>
              </a:lnSpc>
            </a:pPr>
            <a:r>
              <a:rPr lang="en-US" sz="600" b="1" dirty="0" smtClean="0">
                <a:solidFill>
                  <a:srgbClr val="515135"/>
                </a:solidFill>
              </a:rPr>
              <a:t>HDMI (CEA-861.3G)</a:t>
            </a:r>
            <a:endParaRPr lang="en-US" sz="600" b="1" dirty="0">
              <a:solidFill>
                <a:srgbClr val="515135"/>
              </a:solidFill>
            </a:endParaRPr>
          </a:p>
        </p:txBody>
      </p:sp>
      <p:sp>
        <p:nvSpPr>
          <p:cNvPr id="96" name="TextBox 95"/>
          <p:cNvSpPr txBox="1"/>
          <p:nvPr/>
        </p:nvSpPr>
        <p:spPr>
          <a:xfrm>
            <a:off x="2123383" y="1261255"/>
            <a:ext cx="2420084" cy="348813"/>
          </a:xfrm>
          <a:prstGeom prst="rect">
            <a:avLst/>
          </a:prstGeom>
          <a:noFill/>
        </p:spPr>
        <p:txBody>
          <a:bodyPr wrap="square" rtlCol="0">
            <a:spAutoFit/>
          </a:bodyPr>
          <a:lstStyle/>
          <a:p>
            <a:pPr algn="ctr">
              <a:lnSpc>
                <a:spcPts val="960"/>
              </a:lnSpc>
            </a:pPr>
            <a:r>
              <a:rPr lang="en-US" sz="1050" b="1" dirty="0" smtClean="0"/>
              <a:t>Real-Time Linear encoder:</a:t>
            </a:r>
          </a:p>
          <a:p>
            <a:pPr algn="ctr">
              <a:lnSpc>
                <a:spcPts val="960"/>
              </a:lnSpc>
            </a:pPr>
            <a:r>
              <a:rPr lang="en-US" sz="1050" b="1" dirty="0" smtClean="0"/>
              <a:t>4K HEVC+DTS:X</a:t>
            </a:r>
            <a:endParaRPr lang="en-US" sz="1050" b="1" dirty="0"/>
          </a:p>
        </p:txBody>
      </p:sp>
      <p:graphicFrame>
        <p:nvGraphicFramePr>
          <p:cNvPr id="97" name="Diagram 96"/>
          <p:cNvGraphicFramePr/>
          <p:nvPr>
            <p:extLst/>
          </p:nvPr>
        </p:nvGraphicFramePr>
        <p:xfrm>
          <a:off x="3753601" y="2207429"/>
          <a:ext cx="1538774" cy="769387"/>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pic>
        <p:nvPicPr>
          <p:cNvPr id="98" name="Picture 97"/>
          <p:cNvPicPr>
            <a:picLocks noChangeAspect="1"/>
          </p:cNvPicPr>
          <p:nvPr/>
        </p:nvPicPr>
        <p:blipFill rotWithShape="1">
          <a:blip r:embed="rId4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810197" y="4271581"/>
            <a:ext cx="1105886" cy="432080"/>
          </a:xfrm>
          <a:prstGeom prst="rect">
            <a:avLst/>
          </a:prstGeom>
        </p:spPr>
      </p:pic>
      <p:pic>
        <p:nvPicPr>
          <p:cNvPr id="99" name="Picture 98"/>
          <p:cNvPicPr>
            <a:picLocks noChangeAspect="1"/>
          </p:cNvPicPr>
          <p:nvPr/>
        </p:nvPicPr>
        <p:blipFill rotWithShape="1">
          <a:blip r:embed="rId43" cstate="print">
            <a:extLst>
              <a:ext uri="{28A0092B-C50C-407E-A947-70E740481C1C}">
                <a14:useLocalDpi xmlns:a14="http://schemas.microsoft.com/office/drawing/2010/main"/>
              </a:ext>
            </a:extLst>
          </a:blip>
          <a:srcRect/>
          <a:stretch/>
        </p:blipFill>
        <p:spPr>
          <a:xfrm>
            <a:off x="3979615" y="4115411"/>
            <a:ext cx="562188" cy="198244"/>
          </a:xfrm>
          <a:prstGeom prst="rect">
            <a:avLst/>
          </a:prstGeom>
        </p:spPr>
      </p:pic>
      <p:sp>
        <p:nvSpPr>
          <p:cNvPr id="100" name="TextBox 99"/>
          <p:cNvSpPr txBox="1"/>
          <p:nvPr/>
        </p:nvSpPr>
        <p:spPr>
          <a:xfrm>
            <a:off x="5740528" y="4949405"/>
            <a:ext cx="1298177" cy="307777"/>
          </a:xfrm>
          <a:prstGeom prst="rect">
            <a:avLst/>
          </a:prstGeom>
          <a:noFill/>
        </p:spPr>
        <p:txBody>
          <a:bodyPr wrap="none" rtlCol="0">
            <a:spAutoFit/>
          </a:bodyPr>
          <a:lstStyle/>
          <a:p>
            <a:pPr algn="ctr"/>
            <a:r>
              <a:rPr lang="en-US" sz="1400" b="1" dirty="0" smtClean="0">
                <a:solidFill>
                  <a:schemeClr val="accent6"/>
                </a:solidFill>
              </a:rPr>
              <a:t>HLG HDR 4K</a:t>
            </a:r>
            <a:endParaRPr lang="en-US" sz="1400" b="1" dirty="0">
              <a:solidFill>
                <a:schemeClr val="accent6"/>
              </a:solidFill>
            </a:endParaRPr>
          </a:p>
        </p:txBody>
      </p:sp>
      <p:sp>
        <p:nvSpPr>
          <p:cNvPr id="101" name="TextBox 100"/>
          <p:cNvSpPr txBox="1"/>
          <p:nvPr/>
        </p:nvSpPr>
        <p:spPr>
          <a:xfrm rot="18510457">
            <a:off x="7692785" y="3602602"/>
            <a:ext cx="894797" cy="182101"/>
          </a:xfrm>
          <a:prstGeom prst="rect">
            <a:avLst/>
          </a:prstGeom>
          <a:noFill/>
        </p:spPr>
        <p:txBody>
          <a:bodyPr wrap="none" rtlCol="0">
            <a:spAutoFit/>
          </a:bodyPr>
          <a:lstStyle/>
          <a:p>
            <a:pPr algn="ctr">
              <a:lnSpc>
                <a:spcPts val="700"/>
              </a:lnSpc>
            </a:pPr>
            <a:r>
              <a:rPr lang="en-US" sz="600" b="1" dirty="0" smtClean="0">
                <a:solidFill>
                  <a:srgbClr val="515135"/>
                </a:solidFill>
              </a:rPr>
              <a:t>HDMI (CEA-861.3G)</a:t>
            </a:r>
            <a:endParaRPr lang="en-US" sz="600" b="1" dirty="0">
              <a:solidFill>
                <a:srgbClr val="515135"/>
              </a:solidFill>
            </a:endParaRPr>
          </a:p>
        </p:txBody>
      </p:sp>
    </p:spTree>
    <p:extLst>
      <p:ext uri="{BB962C8B-B14F-4D97-AF65-F5344CB8AC3E}">
        <p14:creationId xmlns:p14="http://schemas.microsoft.com/office/powerpoint/2010/main" val="2028481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withEffect">
                                  <p:stCondLst>
                                    <p:cond delay="3000"/>
                                  </p:stCondLst>
                                  <p:childTnLst>
                                    <p:animEffect transition="out" filter="dissolve">
                                      <p:cBhvr>
                                        <p:cTn id="6" dur="500"/>
                                        <p:tgtEl>
                                          <p:spTgt spid="84"/>
                                        </p:tgtEl>
                                      </p:cBhvr>
                                    </p:animEffect>
                                    <p:set>
                                      <p:cBhvr>
                                        <p:cTn id="7" dur="1" fill="hold">
                                          <p:stCondLst>
                                            <p:cond delay="499"/>
                                          </p:stCondLst>
                                        </p:cTn>
                                        <p:tgtEl>
                                          <p:spTgt spid="84"/>
                                        </p:tgtEl>
                                        <p:attrNameLst>
                                          <p:attrName>style.visibility</p:attrName>
                                        </p:attrNameLst>
                                      </p:cBhvr>
                                      <p:to>
                                        <p:strVal val="hidden"/>
                                      </p:to>
                                    </p:set>
                                  </p:childTnLst>
                                </p:cTn>
                              </p:par>
                              <p:par>
                                <p:cTn id="8" presetID="9" presetClass="exit" presetSubtype="0" fill="hold" grpId="0" nodeType="withEffect">
                                  <p:stCondLst>
                                    <p:cond delay="3000"/>
                                  </p:stCondLst>
                                  <p:childTnLst>
                                    <p:animEffect transition="out" filter="dissolve">
                                      <p:cBhvr>
                                        <p:cTn id="9" dur="500"/>
                                        <p:tgtEl>
                                          <p:spTgt spid="88"/>
                                        </p:tgtEl>
                                      </p:cBhvr>
                                    </p:animEffect>
                                    <p:set>
                                      <p:cBhvr>
                                        <p:cTn id="10" dur="1" fill="hold">
                                          <p:stCondLst>
                                            <p:cond delay="499"/>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TPT and MPB Receives EM</a:t>
            </a:r>
            <a:endParaRPr lang="en-US"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670279" y="1451372"/>
            <a:ext cx="3874910" cy="2110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00000">
            <a:off x="5028010" y="1791891"/>
            <a:ext cx="3193256"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7630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SES Streams EM into SCTE</a:t>
            </a:r>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533400" y="1485900"/>
            <a:ext cx="3657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00600" y="2571750"/>
            <a:ext cx="3657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2876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Ultra HD Forum Booth Layout </a:t>
            </a:r>
            <a:r>
              <a:rPr lang="mr-IN" dirty="0" smtClean="0"/>
              <a:t>–</a:t>
            </a:r>
            <a:r>
              <a:rPr lang="en-GB" dirty="0" smtClean="0"/>
              <a:t> N1131FP</a:t>
            </a:r>
            <a:endParaRPr lang="en-GB" dirty="0"/>
          </a:p>
        </p:txBody>
      </p:sp>
      <p:pic>
        <p:nvPicPr>
          <p:cNvPr id="5" name="Picture 4" descr="od 3 - &#10;Dynamic &#10;Metadata &#10;Pod 2 &#10;Ext. &#10;Pod 5 - High &#10;Frame Rate &#10;Pod 2 - &#10;Mixin"/>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81000" y="650875"/>
            <a:ext cx="3754755" cy="3292475"/>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57400" y="1252537"/>
            <a:ext cx="7086600" cy="3986213"/>
          </a:xfrm>
          <a:prstGeom prst="rect">
            <a:avLst/>
          </a:prstGeom>
        </p:spPr>
      </p:pic>
      <p:sp>
        <p:nvSpPr>
          <p:cNvPr id="3" name="TextBox 2"/>
          <p:cNvSpPr txBox="1"/>
          <p:nvPr/>
        </p:nvSpPr>
        <p:spPr>
          <a:xfrm>
            <a:off x="3124201" y="1063229"/>
            <a:ext cx="1676400" cy="1569660"/>
          </a:xfrm>
          <a:prstGeom prst="rect">
            <a:avLst/>
          </a:prstGeom>
          <a:noFill/>
        </p:spPr>
        <p:txBody>
          <a:bodyPr wrap="square" rtlCol="0">
            <a:spAutoFit/>
          </a:bodyPr>
          <a:lstStyle/>
          <a:p>
            <a:r>
              <a:rPr lang="en-US" sz="3200" dirty="0" smtClean="0"/>
              <a:t>5 themed Pods</a:t>
            </a:r>
            <a:endParaRPr lang="en-US" sz="3200" dirty="0"/>
          </a:p>
        </p:txBody>
      </p:sp>
    </p:spTree>
    <p:extLst>
      <p:ext uri="{BB962C8B-B14F-4D97-AF65-F5344CB8AC3E}">
        <p14:creationId xmlns:p14="http://schemas.microsoft.com/office/powerpoint/2010/main" val="15857051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Companies </a:t>
            </a:r>
            <a:r>
              <a:rPr lang="en-GB" dirty="0" smtClean="0"/>
              <a:t>contributing to demos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4795" y="9459823"/>
            <a:ext cx="2223758" cy="1111879"/>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6909" y="963515"/>
            <a:ext cx="2223758" cy="111187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74559" y="9646206"/>
            <a:ext cx="2170278" cy="73911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6959" y="9798606"/>
            <a:ext cx="2170278" cy="7391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01713" y="1108585"/>
            <a:ext cx="2170278" cy="73911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1022" y="2395632"/>
            <a:ext cx="2248711" cy="65902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94319" y="2571750"/>
            <a:ext cx="3756104" cy="265871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284714" y="759045"/>
            <a:ext cx="1746455" cy="1558819"/>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003978" y="9582162"/>
            <a:ext cx="861917" cy="927495"/>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86038" y="1121223"/>
            <a:ext cx="861917" cy="927495"/>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23537" y="2979443"/>
            <a:ext cx="3397827" cy="1613968"/>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680270" y="9539211"/>
            <a:ext cx="1542897" cy="948350"/>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366618" y="2268654"/>
            <a:ext cx="1542897" cy="948350"/>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505377" y="2030344"/>
            <a:ext cx="1257925" cy="1257925"/>
          </a:xfrm>
          <a:prstGeom prst="rect">
            <a:avLst/>
          </a:prstGeom>
        </p:spPr>
      </p:pic>
      <p:pic>
        <p:nvPicPr>
          <p:cNvPr id="18" name="Picture 17"/>
          <p:cNvPicPr>
            <a:picLocks noChangeAspect="1"/>
          </p:cNvPicPr>
          <p:nvPr/>
        </p:nvPicPr>
        <p:blipFill>
          <a:blip r:embed="rId11"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7076674" y="3297674"/>
            <a:ext cx="1832841" cy="1295737"/>
          </a:xfrm>
          <a:prstGeom prst="rect">
            <a:avLst/>
          </a:prstGeom>
        </p:spPr>
      </p:pic>
      <p:pic>
        <p:nvPicPr>
          <p:cNvPr id="19" name="Picture 18" descr="Beamr Logo Color Horizontal hires.jp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679386" y="2222816"/>
            <a:ext cx="2385970" cy="745615"/>
          </a:xfrm>
          <a:prstGeom prst="rect">
            <a:avLst/>
          </a:prstGeom>
        </p:spPr>
      </p:pic>
      <p:pic>
        <p:nvPicPr>
          <p:cNvPr id="20" name="Picture 19"/>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04718" y="3551382"/>
            <a:ext cx="1859242" cy="788319"/>
          </a:xfrm>
          <a:prstGeom prst="rect">
            <a:avLst/>
          </a:prstGeom>
        </p:spPr>
      </p:pic>
    </p:spTree>
    <p:extLst>
      <p:ext uri="{BB962C8B-B14F-4D97-AF65-F5344CB8AC3E}">
        <p14:creationId xmlns:p14="http://schemas.microsoft.com/office/powerpoint/2010/main" val="7363018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Booth Sponsors</a:t>
            </a:r>
            <a:endParaRPr lang="en-US" dirty="0"/>
          </a:p>
        </p:txBody>
      </p:sp>
      <p:sp>
        <p:nvSpPr>
          <p:cNvPr id="5" name="Rectangle 4"/>
          <p:cNvSpPr/>
          <p:nvPr/>
        </p:nvSpPr>
        <p:spPr>
          <a:xfrm>
            <a:off x="304800" y="1462028"/>
            <a:ext cx="3810000" cy="2862322"/>
          </a:xfrm>
          <a:prstGeom prst="rect">
            <a:avLst/>
          </a:prstGeom>
        </p:spPr>
        <p:txBody>
          <a:bodyPr wrap="square">
            <a:spAutoFit/>
          </a:bodyPr>
          <a:lstStyle/>
          <a:p>
            <a:pPr algn="r"/>
            <a:r>
              <a:rPr lang="en-US" dirty="0">
                <a:solidFill>
                  <a:srgbClr val="1A1A1A"/>
                </a:solidFill>
                <a:latin typeface="ProximaNova-Regular" charset="0"/>
              </a:rPr>
              <a:t>Our booth gold sponsors this year are:</a:t>
            </a:r>
          </a:p>
          <a:p>
            <a:pPr algn="r"/>
            <a:endParaRPr lang="en-US" dirty="0">
              <a:solidFill>
                <a:srgbClr val="1A1A1A"/>
              </a:solidFill>
              <a:latin typeface="ProximaNova-Regular" charset="0"/>
            </a:endParaRPr>
          </a:p>
          <a:p>
            <a:pPr algn="r"/>
            <a:endParaRPr lang="en-US" dirty="0" smtClean="0">
              <a:solidFill>
                <a:srgbClr val="1A1A1A"/>
              </a:solidFill>
              <a:latin typeface="ProximaNova-Regular" charset="0"/>
            </a:endParaRPr>
          </a:p>
          <a:p>
            <a:pPr algn="r"/>
            <a:endParaRPr lang="en-US" dirty="0" smtClean="0">
              <a:solidFill>
                <a:srgbClr val="1A1A1A"/>
              </a:solidFill>
              <a:latin typeface="ProximaNova-Regular" charset="0"/>
            </a:endParaRPr>
          </a:p>
          <a:p>
            <a:pPr algn="r"/>
            <a:endParaRPr lang="en-US" dirty="0">
              <a:solidFill>
                <a:srgbClr val="1A1A1A"/>
              </a:solidFill>
              <a:latin typeface="ProximaNova-Regular" charset="0"/>
            </a:endParaRPr>
          </a:p>
          <a:p>
            <a:pPr algn="r"/>
            <a:r>
              <a:rPr lang="en-US" dirty="0">
                <a:solidFill>
                  <a:srgbClr val="1A1A1A"/>
                </a:solidFill>
                <a:latin typeface="ProximaNova-Regular" charset="0"/>
              </a:rPr>
              <a:t>Our Silver sponsors are:</a:t>
            </a:r>
          </a:p>
          <a:p>
            <a:pPr algn="r"/>
            <a:endParaRPr lang="en-US" dirty="0">
              <a:solidFill>
                <a:srgbClr val="1A1A1A"/>
              </a:solidFill>
              <a:latin typeface="ProximaNova-Regular" charset="0"/>
            </a:endParaRPr>
          </a:p>
          <a:p>
            <a:pPr algn="r"/>
            <a:endParaRPr lang="en-US" dirty="0" smtClean="0">
              <a:solidFill>
                <a:srgbClr val="1A1A1A"/>
              </a:solidFill>
              <a:latin typeface="ProximaNova-Regular" charset="0"/>
            </a:endParaRPr>
          </a:p>
          <a:p>
            <a:pPr algn="r"/>
            <a:endParaRPr lang="en-US" dirty="0">
              <a:solidFill>
                <a:srgbClr val="1A1A1A"/>
              </a:solidFill>
              <a:latin typeface="ProximaNova-Regular" charset="0"/>
            </a:endParaRPr>
          </a:p>
          <a:p>
            <a:pPr algn="r"/>
            <a:r>
              <a:rPr lang="en-US" dirty="0" smtClean="0">
                <a:solidFill>
                  <a:srgbClr val="1A1A1A"/>
                </a:solidFill>
                <a:latin typeface="ProximaNova-Regular" charset="0"/>
              </a:rPr>
              <a:t>Espresso sponsor</a:t>
            </a:r>
            <a:endParaRPr lang="en-US" dirty="0">
              <a:solidFill>
                <a:srgbClr val="1A1A1A"/>
              </a:solidFill>
              <a:latin typeface="ProximaNova-Regular" charset="0"/>
            </a:endParaRPr>
          </a:p>
        </p:txBody>
      </p:sp>
      <p:pic>
        <p:nvPicPr>
          <p:cNvPr id="13" name="Picture 12"/>
          <p:cNvPicPr>
            <a:picLocks noChangeAspect="1"/>
          </p:cNvPicPr>
          <p:nvPr/>
        </p:nvPicPr>
        <p:blipFill>
          <a:blip r:embed="rId2"/>
          <a:stretch>
            <a:fillRect/>
          </a:stretch>
        </p:blipFill>
        <p:spPr>
          <a:xfrm>
            <a:off x="3962400" y="1200150"/>
            <a:ext cx="3302000" cy="1016000"/>
          </a:xfrm>
          <a:prstGeom prst="rect">
            <a:avLst/>
          </a:prstGeom>
        </p:spPr>
      </p:pic>
      <p:pic>
        <p:nvPicPr>
          <p:cNvPr id="7" name="Picture 6"/>
          <p:cNvPicPr>
            <a:picLocks noChangeAspect="1"/>
          </p:cNvPicPr>
          <p:nvPr/>
        </p:nvPicPr>
        <p:blipFill>
          <a:blip r:embed="rId3"/>
          <a:stretch>
            <a:fillRect/>
          </a:stretch>
        </p:blipFill>
        <p:spPr>
          <a:xfrm>
            <a:off x="7467600" y="1200150"/>
            <a:ext cx="1143000" cy="914400"/>
          </a:xfrm>
          <a:prstGeom prst="rect">
            <a:avLst/>
          </a:prstGeom>
        </p:spPr>
      </p:pic>
      <p:pic>
        <p:nvPicPr>
          <p:cNvPr id="9" name="Picture 8"/>
          <p:cNvPicPr>
            <a:picLocks noChangeAspect="1"/>
          </p:cNvPicPr>
          <p:nvPr/>
        </p:nvPicPr>
        <p:blipFill>
          <a:blip r:embed="rId4"/>
          <a:stretch>
            <a:fillRect/>
          </a:stretch>
        </p:blipFill>
        <p:spPr>
          <a:xfrm>
            <a:off x="4114800" y="2343150"/>
            <a:ext cx="2393950" cy="736600"/>
          </a:xfrm>
          <a:prstGeom prst="rect">
            <a:avLst/>
          </a:prstGeom>
        </p:spPr>
      </p:pic>
      <p:pic>
        <p:nvPicPr>
          <p:cNvPr id="10" name="Picture 9"/>
          <p:cNvPicPr>
            <a:picLocks noChangeAspect="1"/>
          </p:cNvPicPr>
          <p:nvPr/>
        </p:nvPicPr>
        <p:blipFill>
          <a:blip r:embed="rId5"/>
          <a:stretch>
            <a:fillRect/>
          </a:stretch>
        </p:blipFill>
        <p:spPr>
          <a:xfrm>
            <a:off x="6720958" y="2432803"/>
            <a:ext cx="1803400" cy="554892"/>
          </a:xfrm>
          <a:prstGeom prst="rect">
            <a:avLst/>
          </a:prstGeom>
        </p:spPr>
      </p:pic>
      <p:pic>
        <p:nvPicPr>
          <p:cNvPr id="11" name="Picture 10"/>
          <p:cNvPicPr>
            <a:picLocks noChangeAspect="1"/>
          </p:cNvPicPr>
          <p:nvPr/>
        </p:nvPicPr>
        <p:blipFill>
          <a:blip r:embed="rId6"/>
          <a:stretch>
            <a:fillRect/>
          </a:stretch>
        </p:blipFill>
        <p:spPr>
          <a:xfrm>
            <a:off x="4324350" y="3030852"/>
            <a:ext cx="2108200" cy="648677"/>
          </a:xfrm>
          <a:prstGeom prst="rect">
            <a:avLst/>
          </a:prstGeom>
        </p:spPr>
      </p:pic>
      <p:pic>
        <p:nvPicPr>
          <p:cNvPr id="12" name="Picture 11"/>
          <p:cNvPicPr>
            <a:picLocks noChangeAspect="1"/>
          </p:cNvPicPr>
          <p:nvPr/>
        </p:nvPicPr>
        <p:blipFill>
          <a:blip r:embed="rId7"/>
          <a:stretch>
            <a:fillRect/>
          </a:stretch>
        </p:blipFill>
        <p:spPr>
          <a:xfrm>
            <a:off x="6508750" y="2903455"/>
            <a:ext cx="1955800" cy="601785"/>
          </a:xfrm>
          <a:prstGeom prst="rect">
            <a:avLst/>
          </a:prstGeom>
        </p:spPr>
      </p:pic>
      <p:pic>
        <p:nvPicPr>
          <p:cNvPr id="14" name="Picture 13"/>
          <p:cNvPicPr>
            <a:picLocks noChangeAspect="1"/>
          </p:cNvPicPr>
          <p:nvPr/>
        </p:nvPicPr>
        <p:blipFill>
          <a:blip r:embed="rId7"/>
          <a:stretch>
            <a:fillRect/>
          </a:stretch>
        </p:blipFill>
        <p:spPr>
          <a:xfrm>
            <a:off x="4396489" y="3676796"/>
            <a:ext cx="1985261" cy="610850"/>
          </a:xfrm>
          <a:prstGeom prst="rect">
            <a:avLst/>
          </a:prstGeom>
        </p:spPr>
      </p:pic>
    </p:spTree>
    <p:extLst>
      <p:ext uri="{BB962C8B-B14F-4D97-AF65-F5344CB8AC3E}">
        <p14:creationId xmlns:p14="http://schemas.microsoft.com/office/powerpoint/2010/main" val="204742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Pod </a:t>
            </a:r>
            <a:r>
              <a:rPr lang="en-GB" dirty="0"/>
              <a:t>1 </a:t>
            </a:r>
            <a:r>
              <a:rPr lang="en-GB" dirty="0" smtClean="0"/>
              <a:t>Live HDR</a:t>
            </a:r>
            <a:endParaRPr lang="en-GB" dirty="0"/>
          </a:p>
        </p:txBody>
      </p:sp>
      <p:sp>
        <p:nvSpPr>
          <p:cNvPr id="4" name="Text Placeholder 3"/>
          <p:cNvSpPr>
            <a:spLocks noGrp="1"/>
          </p:cNvSpPr>
          <p:nvPr>
            <p:ph type="body" idx="1"/>
          </p:nvPr>
        </p:nvSpPr>
        <p:spPr/>
        <p:txBody>
          <a:bodyPr/>
          <a:lstStyle/>
          <a:p>
            <a:r>
              <a:rPr lang="en-GB" dirty="0" smtClean="0"/>
              <a:t>DirecTV Live HLG HDR</a:t>
            </a:r>
          </a:p>
        </p:txBody>
      </p:sp>
      <p:sp>
        <p:nvSpPr>
          <p:cNvPr id="5" name="Text Placeholder 4"/>
          <p:cNvSpPr>
            <a:spLocks noGrp="1"/>
          </p:cNvSpPr>
          <p:nvPr>
            <p:ph type="body" idx="2"/>
          </p:nvPr>
        </p:nvSpPr>
        <p:spPr/>
        <p:txBody>
          <a:bodyPr/>
          <a:lstStyle/>
          <a:p>
            <a:r>
              <a:rPr lang="en-GB" dirty="0" smtClean="0"/>
              <a:t>Satellite delivery of HLG encoded linear content with headend intermixing of SDR commercials</a:t>
            </a:r>
          </a:p>
          <a:p>
            <a:r>
              <a:rPr lang="en-GB" dirty="0" smtClean="0"/>
              <a:t>Delivery to Sony, LG and Sigma Design displays in SDR and HDR modes</a:t>
            </a:r>
            <a:endParaRPr lang="en-GB" dirty="0"/>
          </a:p>
        </p:txBody>
      </p:sp>
      <p:sp>
        <p:nvSpPr>
          <p:cNvPr id="6" name="Text Placeholder 5"/>
          <p:cNvSpPr>
            <a:spLocks noGrp="1"/>
          </p:cNvSpPr>
          <p:nvPr>
            <p:ph type="body" idx="3"/>
          </p:nvPr>
        </p:nvSpPr>
        <p:spPr/>
        <p:txBody>
          <a:bodyPr/>
          <a:lstStyle/>
          <a:p>
            <a:r>
              <a:rPr lang="en-GB" dirty="0" smtClean="0"/>
              <a:t>HDR&lt;&gt;HDR Conversion</a:t>
            </a:r>
          </a:p>
        </p:txBody>
      </p:sp>
      <p:sp>
        <p:nvSpPr>
          <p:cNvPr id="7" name="Text Placeholder 6"/>
          <p:cNvSpPr>
            <a:spLocks noGrp="1"/>
          </p:cNvSpPr>
          <p:nvPr>
            <p:ph type="body" idx="4"/>
          </p:nvPr>
        </p:nvSpPr>
        <p:spPr/>
        <p:txBody>
          <a:bodyPr/>
          <a:lstStyle/>
          <a:p>
            <a:r>
              <a:rPr lang="en-GB" dirty="0" smtClean="0"/>
              <a:t>DirecTV conversion of PQ content into HLG for display on HDR and SDR displays</a:t>
            </a:r>
            <a:endParaRPr lang="en-GB" dirty="0"/>
          </a:p>
        </p:txBody>
      </p:sp>
    </p:spTree>
    <p:extLst>
      <p:ext uri="{BB962C8B-B14F-4D97-AF65-F5344CB8AC3E}">
        <p14:creationId xmlns:p14="http://schemas.microsoft.com/office/powerpoint/2010/main" val="1224671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Pod 2 Mixing HDR and SDR formats and the quality of UHD HDR</a:t>
            </a:r>
            <a:endParaRPr lang="en-GB" dirty="0"/>
          </a:p>
        </p:txBody>
      </p:sp>
      <p:sp>
        <p:nvSpPr>
          <p:cNvPr id="3" name="Text Placeholder 2"/>
          <p:cNvSpPr>
            <a:spLocks noGrp="1"/>
          </p:cNvSpPr>
          <p:nvPr>
            <p:ph type="body" idx="1"/>
          </p:nvPr>
        </p:nvSpPr>
        <p:spPr>
          <a:xfrm>
            <a:off x="457200" y="1643063"/>
            <a:ext cx="4040188" cy="479822"/>
          </a:xfrm>
        </p:spPr>
        <p:txBody>
          <a:bodyPr/>
          <a:lstStyle/>
          <a:p>
            <a:r>
              <a:rPr lang="en-GB" dirty="0" smtClean="0"/>
              <a:t>Receiver HDR/SDR Conversion</a:t>
            </a:r>
            <a:endParaRPr lang="en-GB" dirty="0"/>
          </a:p>
        </p:txBody>
      </p:sp>
      <p:sp>
        <p:nvSpPr>
          <p:cNvPr id="4" name="Text Placeholder 3"/>
          <p:cNvSpPr>
            <a:spLocks noGrp="1"/>
          </p:cNvSpPr>
          <p:nvPr>
            <p:ph type="body" idx="2"/>
          </p:nvPr>
        </p:nvSpPr>
        <p:spPr>
          <a:xfrm>
            <a:off x="457200" y="2122884"/>
            <a:ext cx="4040188" cy="2963466"/>
          </a:xfrm>
        </p:spPr>
        <p:txBody>
          <a:bodyPr/>
          <a:lstStyle/>
          <a:p>
            <a:r>
              <a:rPr lang="en-GB" dirty="0" smtClean="0"/>
              <a:t>Delivery of PQ content to Sigma based STB</a:t>
            </a:r>
          </a:p>
          <a:p>
            <a:r>
              <a:rPr lang="en-GB" dirty="0" smtClean="0"/>
              <a:t>STB converts HDR10/PQ to SDR or passes through SDR</a:t>
            </a:r>
            <a:endParaRPr lang="en-GB" dirty="0"/>
          </a:p>
        </p:txBody>
      </p:sp>
      <p:sp>
        <p:nvSpPr>
          <p:cNvPr id="5" name="Text Placeholder 4"/>
          <p:cNvSpPr>
            <a:spLocks noGrp="1"/>
          </p:cNvSpPr>
          <p:nvPr>
            <p:ph type="body" idx="3"/>
          </p:nvPr>
        </p:nvSpPr>
        <p:spPr>
          <a:xfrm>
            <a:off x="4645026" y="1643063"/>
            <a:ext cx="4041775" cy="479822"/>
          </a:xfrm>
        </p:spPr>
        <p:txBody>
          <a:bodyPr/>
          <a:lstStyle/>
          <a:p>
            <a:r>
              <a:rPr lang="en-GB" dirty="0" smtClean="0"/>
              <a:t>ABR HDR Video Delivery</a:t>
            </a:r>
            <a:endParaRPr lang="en-GB" dirty="0"/>
          </a:p>
        </p:txBody>
      </p:sp>
      <p:sp>
        <p:nvSpPr>
          <p:cNvPr id="6" name="Text Placeholder 5"/>
          <p:cNvSpPr>
            <a:spLocks noGrp="1"/>
          </p:cNvSpPr>
          <p:nvPr>
            <p:ph type="body" idx="4"/>
          </p:nvPr>
        </p:nvSpPr>
        <p:spPr>
          <a:xfrm>
            <a:off x="4645026" y="2122884"/>
            <a:ext cx="4041775" cy="2963466"/>
          </a:xfrm>
        </p:spPr>
        <p:txBody>
          <a:bodyPr/>
          <a:lstStyle/>
          <a:p>
            <a:r>
              <a:rPr lang="en-GB" dirty="0" smtClean="0"/>
              <a:t>Adaptive Bit Rate Streaming of HDR10 content to Sony display.</a:t>
            </a:r>
            <a:endParaRPr lang="en-GB" dirty="0"/>
          </a:p>
        </p:txBody>
      </p:sp>
    </p:spTree>
    <p:extLst>
      <p:ext uri="{BB962C8B-B14F-4D97-AF65-F5344CB8AC3E}">
        <p14:creationId xmlns:p14="http://schemas.microsoft.com/office/powerpoint/2010/main" val="1562913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Pod 2 continued</a:t>
            </a:r>
            <a:endParaRPr lang="en-GB" dirty="0"/>
          </a:p>
        </p:txBody>
      </p:sp>
      <p:sp>
        <p:nvSpPr>
          <p:cNvPr id="3" name="Text Placeholder 2"/>
          <p:cNvSpPr>
            <a:spLocks noGrp="1"/>
          </p:cNvSpPr>
          <p:nvPr>
            <p:ph type="body" idx="1"/>
          </p:nvPr>
        </p:nvSpPr>
        <p:spPr/>
        <p:txBody>
          <a:bodyPr/>
          <a:lstStyle/>
          <a:p>
            <a:r>
              <a:rPr lang="en-GB" dirty="0" smtClean="0"/>
              <a:t>Multi-Resolution HDR</a:t>
            </a:r>
            <a:endParaRPr lang="en-GB" dirty="0"/>
          </a:p>
        </p:txBody>
      </p:sp>
      <p:sp>
        <p:nvSpPr>
          <p:cNvPr id="4" name="Text Placeholder 3"/>
          <p:cNvSpPr>
            <a:spLocks noGrp="1"/>
          </p:cNvSpPr>
          <p:nvPr>
            <p:ph type="body" idx="2"/>
          </p:nvPr>
        </p:nvSpPr>
        <p:spPr/>
        <p:txBody>
          <a:bodyPr/>
          <a:lstStyle/>
          <a:p>
            <a:r>
              <a:rPr lang="en-GB" dirty="0" smtClean="0"/>
              <a:t>A Neulion modified app that allows manual </a:t>
            </a:r>
            <a:r>
              <a:rPr lang="en-GB" dirty="0"/>
              <a:t>selection of varying resolution and bit rates for display on HDR </a:t>
            </a:r>
            <a:r>
              <a:rPr lang="en-GB" dirty="0" smtClean="0"/>
              <a:t>display to demonstrate the impact of these variations on video quality</a:t>
            </a:r>
            <a:endParaRPr lang="en-GB" dirty="0"/>
          </a:p>
          <a:p>
            <a:endParaRPr lang="en-GB" dirty="0"/>
          </a:p>
        </p:txBody>
      </p:sp>
      <p:sp>
        <p:nvSpPr>
          <p:cNvPr id="5" name="Text Placeholder 4"/>
          <p:cNvSpPr>
            <a:spLocks noGrp="1"/>
          </p:cNvSpPr>
          <p:nvPr>
            <p:ph type="body" idx="3"/>
          </p:nvPr>
        </p:nvSpPr>
        <p:spPr/>
        <p:txBody>
          <a:bodyPr/>
          <a:lstStyle/>
          <a:p>
            <a:r>
              <a:rPr lang="en-GB" dirty="0" smtClean="0"/>
              <a:t>SDR to HDR Conversion</a:t>
            </a:r>
            <a:endParaRPr lang="en-GB" dirty="0"/>
          </a:p>
        </p:txBody>
      </p:sp>
      <p:sp>
        <p:nvSpPr>
          <p:cNvPr id="6" name="Text Placeholder 5"/>
          <p:cNvSpPr>
            <a:spLocks noGrp="1"/>
          </p:cNvSpPr>
          <p:nvPr>
            <p:ph type="body" idx="4"/>
          </p:nvPr>
        </p:nvSpPr>
        <p:spPr/>
        <p:txBody>
          <a:bodyPr/>
          <a:lstStyle/>
          <a:p>
            <a:r>
              <a:rPr lang="en-GB" dirty="0" smtClean="0"/>
              <a:t>Headend and STB based SDR to HDR conversion</a:t>
            </a:r>
            <a:endParaRPr lang="en-GB" dirty="0"/>
          </a:p>
        </p:txBody>
      </p:sp>
    </p:spTree>
    <p:extLst>
      <p:ext uri="{BB962C8B-B14F-4D97-AF65-F5344CB8AC3E}">
        <p14:creationId xmlns:p14="http://schemas.microsoft.com/office/powerpoint/2010/main" val="20103214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UHD HDR Session Agenda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3238632"/>
              </p:ext>
            </p:extLst>
          </p:nvPr>
        </p:nvGraphicFramePr>
        <p:xfrm>
          <a:off x="457200" y="1047750"/>
          <a:ext cx="8229600" cy="3352800"/>
        </p:xfrm>
        <a:graphic>
          <a:graphicData uri="http://schemas.openxmlformats.org/drawingml/2006/table">
            <a:tbl>
              <a:tblPr firstCol="1" bandRow="1">
                <a:tableStyleId>{0660B408-B3CF-4A94-85FC-2B1E0A45F4A2}</a:tableStyleId>
              </a:tblPr>
              <a:tblGrid>
                <a:gridCol w="4114800"/>
                <a:gridCol w="4114800"/>
              </a:tblGrid>
              <a:tr h="0">
                <a:tc>
                  <a:txBody>
                    <a:bodyPr/>
                    <a:lstStyle/>
                    <a:p>
                      <a:pPr algn="r">
                        <a:spcBef>
                          <a:spcPts val="300"/>
                        </a:spcBef>
                        <a:spcAft>
                          <a:spcPts val="300"/>
                        </a:spcAft>
                      </a:pPr>
                      <a:r>
                        <a:rPr lang="en-US" sz="2000" dirty="0"/>
                        <a:t>Introduction and forum progress</a:t>
                      </a:r>
                      <a:endParaRPr lang="en-GB" sz="2000" b="0" dirty="0">
                        <a:solidFill>
                          <a:srgbClr val="002060"/>
                        </a:solidFill>
                      </a:endParaRPr>
                    </a:p>
                  </a:txBody>
                  <a:tcPr marL="68580" marR="68580" marT="0" marB="0" anchor="ctr"/>
                </a:tc>
                <a:tc>
                  <a:txBody>
                    <a:bodyPr/>
                    <a:lstStyle/>
                    <a:p>
                      <a:pPr marL="0" indent="0" algn="l">
                        <a:spcAft>
                          <a:spcPts val="0"/>
                        </a:spcAft>
                        <a:buFont typeface="Arial" charset="0"/>
                        <a:buNone/>
                      </a:pPr>
                      <a:r>
                        <a:rPr lang="en-US" sz="2000" dirty="0"/>
                        <a:t>Thierry </a:t>
                      </a:r>
                      <a:r>
                        <a:rPr lang="en-US" sz="2000" dirty="0" err="1" smtClean="0"/>
                        <a:t>Fautier</a:t>
                      </a:r>
                      <a:r>
                        <a:rPr lang="en-US" sz="2000" dirty="0" smtClean="0"/>
                        <a:t>, Forum </a:t>
                      </a:r>
                      <a:r>
                        <a:rPr lang="en-US" sz="2000" dirty="0"/>
                        <a:t>President</a:t>
                      </a:r>
                      <a:endParaRPr lang="en-GB" sz="2000" b="0" dirty="0">
                        <a:solidFill>
                          <a:srgbClr val="002060"/>
                        </a:solidFill>
                      </a:endParaRPr>
                    </a:p>
                  </a:txBody>
                  <a:tcPr marL="68580" marR="68580" marT="0" marB="0" anchor="ctr"/>
                </a:tc>
              </a:tr>
              <a:tr h="0">
                <a:tc>
                  <a:txBody>
                    <a:bodyPr/>
                    <a:lstStyle/>
                    <a:p>
                      <a:pPr algn="r">
                        <a:spcBef>
                          <a:spcPts val="300"/>
                        </a:spcBef>
                        <a:spcAft>
                          <a:spcPts val="300"/>
                        </a:spcAft>
                      </a:pPr>
                      <a:r>
                        <a:rPr lang="en-US" sz="2000" dirty="0"/>
                        <a:t>HDR </a:t>
                      </a:r>
                      <a:r>
                        <a:rPr lang="en-US" sz="2000" dirty="0" smtClean="0"/>
                        <a:t>101</a:t>
                      </a:r>
                      <a:endParaRPr lang="en-GB" sz="2000" b="0" dirty="0">
                        <a:solidFill>
                          <a:srgbClr val="002060"/>
                        </a:solidFill>
                      </a:endParaRPr>
                    </a:p>
                  </a:txBody>
                  <a:tcPr marL="68580" marR="68580" marT="0" marB="0" anchor="ctr"/>
                </a:tc>
                <a:tc>
                  <a:txBody>
                    <a:bodyPr/>
                    <a:lstStyle/>
                    <a:p>
                      <a:pPr marL="0" indent="0" algn="l">
                        <a:spcAft>
                          <a:spcPts val="0"/>
                        </a:spcAft>
                        <a:buFont typeface="Arial" charset="0"/>
                        <a:buNone/>
                      </a:pPr>
                      <a:r>
                        <a:rPr lang="en-US" sz="2000" dirty="0"/>
                        <a:t>Matthew </a:t>
                      </a:r>
                      <a:r>
                        <a:rPr lang="en-US" sz="2000" dirty="0" smtClean="0"/>
                        <a:t>Goldman </a:t>
                      </a:r>
                      <a:r>
                        <a:rPr lang="en-US" sz="2000" dirty="0"/>
                        <a:t>(Ericsson)</a:t>
                      </a:r>
                      <a:endParaRPr lang="en-GB" sz="2000" b="0" dirty="0">
                        <a:solidFill>
                          <a:srgbClr val="002060"/>
                        </a:solidFill>
                      </a:endParaRPr>
                    </a:p>
                  </a:txBody>
                  <a:tcPr marL="68580" marR="68580" marT="0" marB="0" anchor="ctr"/>
                </a:tc>
              </a:tr>
              <a:tr h="0">
                <a:tc>
                  <a:txBody>
                    <a:bodyPr/>
                    <a:lstStyle/>
                    <a:p>
                      <a:pPr algn="r">
                        <a:spcBef>
                          <a:spcPts val="300"/>
                        </a:spcBef>
                        <a:spcAft>
                          <a:spcPts val="300"/>
                        </a:spcAft>
                      </a:pPr>
                      <a:r>
                        <a:rPr lang="en-US" sz="2000" dirty="0" smtClean="0"/>
                        <a:t>Interoperability lessons learnt so far</a:t>
                      </a:r>
                      <a:endParaRPr lang="en-GB" sz="2000" b="0" dirty="0">
                        <a:solidFill>
                          <a:srgbClr val="002060"/>
                        </a:solidFill>
                      </a:endParaRPr>
                    </a:p>
                  </a:txBody>
                  <a:tcPr marL="68580" marR="68580" marT="0" marB="0" anchor="ctr"/>
                </a:tc>
                <a:tc>
                  <a:txBody>
                    <a:bodyPr/>
                    <a:lstStyle/>
                    <a:p>
                      <a:pPr marL="0" indent="0" algn="l">
                        <a:spcAft>
                          <a:spcPts val="0"/>
                        </a:spcAft>
                        <a:buFont typeface="Arial" charset="0"/>
                        <a:buNone/>
                      </a:pPr>
                      <a:r>
                        <a:rPr lang="en-US" sz="2000" dirty="0"/>
                        <a:t>Renard T. </a:t>
                      </a:r>
                      <a:r>
                        <a:rPr lang="en-US" sz="2000" dirty="0" smtClean="0"/>
                        <a:t>Jenkins </a:t>
                      </a:r>
                      <a:r>
                        <a:rPr lang="en-US" sz="2000" dirty="0"/>
                        <a:t>(PBS)</a:t>
                      </a:r>
                      <a:endParaRPr lang="en-GB" sz="2000" b="0" dirty="0">
                        <a:solidFill>
                          <a:srgbClr val="002060"/>
                        </a:solidFill>
                      </a:endParaRPr>
                    </a:p>
                  </a:txBody>
                  <a:tcPr marL="68580" marR="68580" marT="0" marB="0" anchor="ctr"/>
                </a:tc>
              </a:tr>
              <a:tr h="0">
                <a:tc>
                  <a:txBody>
                    <a:bodyPr/>
                    <a:lstStyle/>
                    <a:p>
                      <a:pPr algn="r">
                        <a:spcBef>
                          <a:spcPts val="300"/>
                        </a:spcBef>
                        <a:spcAft>
                          <a:spcPts val="300"/>
                        </a:spcAft>
                      </a:pPr>
                      <a:r>
                        <a:rPr lang="en-US" sz="2000" dirty="0"/>
                        <a:t>HDR in </a:t>
                      </a:r>
                      <a:r>
                        <a:rPr lang="en-US" sz="2000" dirty="0" smtClean="0"/>
                        <a:t>live services – </a:t>
                      </a:r>
                      <a:r>
                        <a:rPr lang="en-US" sz="2000" dirty="0"/>
                        <a:t>operator panel</a:t>
                      </a:r>
                      <a:endParaRPr lang="en-GB" sz="2000" b="0" dirty="0">
                        <a:solidFill>
                          <a:srgbClr val="002060"/>
                        </a:solidFill>
                      </a:endParaRPr>
                    </a:p>
                  </a:txBody>
                  <a:tcPr marL="68580" marR="68580" marT="0" marB="0" anchor="ctr"/>
                </a:tc>
                <a:tc>
                  <a:txBody>
                    <a:bodyPr/>
                    <a:lstStyle/>
                    <a:p>
                      <a:pPr marL="0" indent="0" algn="l">
                        <a:spcAft>
                          <a:spcPts val="0"/>
                        </a:spcAft>
                        <a:buFont typeface="Arial" charset="0"/>
                        <a:buNone/>
                      </a:pPr>
                      <a:r>
                        <a:rPr lang="en-US" sz="2000" dirty="0"/>
                        <a:t>Akira Shimazu (</a:t>
                      </a:r>
                      <a:r>
                        <a:rPr lang="en-US" sz="2000" dirty="0" err="1"/>
                        <a:t>SkyPerfect</a:t>
                      </a:r>
                      <a:r>
                        <a:rPr lang="en-US" sz="2000" dirty="0"/>
                        <a:t> TV),</a:t>
                      </a:r>
                      <a:endParaRPr lang="en-GB" sz="2000" dirty="0"/>
                    </a:p>
                    <a:p>
                      <a:pPr marL="0" indent="0" algn="l">
                        <a:spcAft>
                          <a:spcPts val="0"/>
                        </a:spcAft>
                        <a:buFont typeface="Arial" charset="0"/>
                        <a:buNone/>
                      </a:pPr>
                      <a:r>
                        <a:rPr lang="en-US" sz="2000" dirty="0"/>
                        <a:t>Renard T. Jenkins (PBS),</a:t>
                      </a:r>
                      <a:endParaRPr lang="en-GB" sz="2000" dirty="0"/>
                    </a:p>
                    <a:p>
                      <a:pPr marL="0" indent="0" algn="l">
                        <a:spcAft>
                          <a:spcPts val="0"/>
                        </a:spcAft>
                        <a:buFont typeface="Arial" charset="0"/>
                        <a:buNone/>
                      </a:pPr>
                      <a:r>
                        <a:rPr lang="en-US" sz="2000" dirty="0"/>
                        <a:t>Stephan Heimbecher (SKY</a:t>
                      </a:r>
                      <a:r>
                        <a:rPr lang="en-US" sz="2000" dirty="0" smtClean="0"/>
                        <a:t>).</a:t>
                      </a:r>
                      <a:endParaRPr lang="en-GB" sz="2000" b="0" dirty="0">
                        <a:solidFill>
                          <a:srgbClr val="002060"/>
                        </a:solidFill>
                      </a:endParaRPr>
                    </a:p>
                  </a:txBody>
                  <a:tcPr marL="68580" marR="68580" marT="0" marB="0" anchor="ctr"/>
                </a:tc>
              </a:tr>
              <a:tr h="0">
                <a:tc>
                  <a:txBody>
                    <a:bodyPr/>
                    <a:lstStyle/>
                    <a:p>
                      <a:pPr algn="r">
                        <a:spcBef>
                          <a:spcPts val="300"/>
                        </a:spcBef>
                        <a:spcAft>
                          <a:spcPts val="300"/>
                        </a:spcAft>
                      </a:pPr>
                      <a:r>
                        <a:rPr lang="en-US" sz="2000"/>
                        <a:t>Premium HDR: What are we doing to ensure a quality experience?</a:t>
                      </a:r>
                      <a:endParaRPr lang="en-GB" sz="2000" b="0">
                        <a:solidFill>
                          <a:srgbClr val="002060"/>
                        </a:solidFill>
                      </a:endParaRPr>
                    </a:p>
                  </a:txBody>
                  <a:tcPr marL="68580" marR="68580" marT="0" marB="0" anchor="ctr"/>
                </a:tc>
                <a:tc>
                  <a:txBody>
                    <a:bodyPr/>
                    <a:lstStyle/>
                    <a:p>
                      <a:pPr marL="0" indent="0" algn="l">
                        <a:spcAft>
                          <a:spcPts val="0"/>
                        </a:spcAft>
                        <a:buFont typeface="Arial" charset="0"/>
                        <a:buNone/>
                      </a:pPr>
                      <a:r>
                        <a:rPr lang="en-US" sz="2000" dirty="0"/>
                        <a:t>Mike Zink </a:t>
                      </a:r>
                      <a:r>
                        <a:rPr lang="en-US" sz="2000" dirty="0" smtClean="0"/>
                        <a:t>UHD Alliance (Warner Bros.)</a:t>
                      </a:r>
                      <a:endParaRPr lang="en-GB" sz="2000" b="0" dirty="0">
                        <a:solidFill>
                          <a:srgbClr val="002060"/>
                        </a:solidFill>
                      </a:endParaRPr>
                    </a:p>
                  </a:txBody>
                  <a:tcPr marL="68580" marR="68580" marT="0" marB="0" anchor="ctr"/>
                </a:tc>
              </a:tr>
              <a:tr h="0">
                <a:tc>
                  <a:txBody>
                    <a:bodyPr/>
                    <a:lstStyle/>
                    <a:p>
                      <a:pPr algn="r">
                        <a:spcBef>
                          <a:spcPts val="300"/>
                        </a:spcBef>
                        <a:spcAft>
                          <a:spcPts val="300"/>
                        </a:spcAft>
                      </a:pPr>
                      <a:r>
                        <a:rPr lang="en-US" sz="2000" dirty="0" smtClean="0"/>
                        <a:t>The analyst’s view on UHD </a:t>
                      </a:r>
                      <a:r>
                        <a:rPr lang="en-US" sz="2000" dirty="0"/>
                        <a:t>will be bringing in 2018 and beyond.</a:t>
                      </a:r>
                      <a:endParaRPr lang="en-GB" sz="2000" b="0" dirty="0">
                        <a:solidFill>
                          <a:srgbClr val="002060"/>
                        </a:solidFill>
                      </a:endParaRPr>
                    </a:p>
                  </a:txBody>
                  <a:tcPr marL="68580" marR="68580" marT="0" marB="0" anchor="ctr"/>
                </a:tc>
                <a:tc>
                  <a:txBody>
                    <a:bodyPr/>
                    <a:lstStyle/>
                    <a:p>
                      <a:pPr marL="0" indent="0" algn="l">
                        <a:spcAft>
                          <a:spcPts val="0"/>
                        </a:spcAft>
                        <a:buFont typeface="Arial" charset="0"/>
                        <a:buNone/>
                      </a:pPr>
                      <a:r>
                        <a:rPr lang="en-US" sz="2000" dirty="0"/>
                        <a:t>Colin Dixon (</a:t>
                      </a:r>
                      <a:r>
                        <a:rPr lang="en-US" sz="2000" dirty="0" err="1"/>
                        <a:t>nScreen</a:t>
                      </a:r>
                      <a:r>
                        <a:rPr lang="en-US" sz="2000" dirty="0"/>
                        <a:t> Media)</a:t>
                      </a:r>
                      <a:endParaRPr lang="en-GB" sz="2000" b="0" dirty="0">
                        <a:solidFill>
                          <a:srgbClr val="002060"/>
                        </a:solidFill>
                      </a:endParaRPr>
                    </a:p>
                  </a:txBody>
                  <a:tcPr marL="68580" marR="68580" marT="0" marB="0" anchor="ctr"/>
                </a:tc>
              </a:tr>
              <a:tr h="0">
                <a:tc gridSpan="2">
                  <a:txBody>
                    <a:bodyPr/>
                    <a:lstStyle/>
                    <a:p>
                      <a:pPr marL="0" indent="0" algn="ctr">
                        <a:spcBef>
                          <a:spcPts val="300"/>
                        </a:spcBef>
                        <a:spcAft>
                          <a:spcPts val="300"/>
                        </a:spcAft>
                        <a:buFont typeface="Arial" charset="0"/>
                        <a:buNone/>
                      </a:pPr>
                      <a:r>
                        <a:rPr lang="en-US" sz="2000" dirty="0"/>
                        <a:t>Q&amp;A</a:t>
                      </a:r>
                      <a:endParaRPr lang="en-GB" sz="2000" b="0" dirty="0">
                        <a:solidFill>
                          <a:srgbClr val="002060"/>
                        </a:solidFill>
                      </a:endParaRPr>
                    </a:p>
                  </a:txBody>
                  <a:tcPr marL="68580" marR="68580" marT="0" marB="0" anchor="ctr"/>
                </a:tc>
                <a:tc hMerge="1">
                  <a:txBody>
                    <a:bodyPr/>
                    <a:lstStyle/>
                    <a:p>
                      <a:pPr marL="285750" indent="-285750" algn="l">
                        <a:spcAft>
                          <a:spcPts val="0"/>
                        </a:spcAft>
                        <a:buFont typeface="Arial" charset="0"/>
                        <a:buChar char="•"/>
                      </a:pPr>
                      <a:endParaRPr lang="en-GB" sz="2000" b="0" dirty="0">
                        <a:solidFill>
                          <a:srgbClr val="002060"/>
                        </a:solidFill>
                      </a:endParaRPr>
                    </a:p>
                  </a:txBody>
                  <a:tcPr marL="68580" marR="68580" marT="0" marB="0" anchor="ctr">
                    <a:solidFill>
                      <a:schemeClr val="bg1">
                        <a:lumMod val="95000"/>
                      </a:schemeClr>
                    </a:solidFill>
                  </a:tcPr>
                </a:tc>
              </a:tr>
            </a:tbl>
          </a:graphicData>
        </a:graphic>
      </p:graphicFrame>
    </p:spTree>
    <p:extLst>
      <p:ext uri="{BB962C8B-B14F-4D97-AF65-F5344CB8AC3E}">
        <p14:creationId xmlns:p14="http://schemas.microsoft.com/office/powerpoint/2010/main" val="10147319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Pod 2 continued</a:t>
            </a:r>
            <a:endParaRPr lang="en-GB" dirty="0"/>
          </a:p>
        </p:txBody>
      </p:sp>
      <p:sp>
        <p:nvSpPr>
          <p:cNvPr id="3" name="Text Placeholder 2"/>
          <p:cNvSpPr>
            <a:spLocks noGrp="1"/>
          </p:cNvSpPr>
          <p:nvPr>
            <p:ph type="body" idx="1"/>
          </p:nvPr>
        </p:nvSpPr>
        <p:spPr>
          <a:xfrm>
            <a:off x="457198" y="1276350"/>
            <a:ext cx="4040187" cy="479821"/>
          </a:xfrm>
        </p:spPr>
        <p:txBody>
          <a:bodyPr>
            <a:noAutofit/>
          </a:bodyPr>
          <a:lstStyle/>
          <a:p>
            <a:r>
              <a:rPr lang="en-GB" sz="2000" dirty="0" smtClean="0"/>
              <a:t>Decoder </a:t>
            </a:r>
            <a:r>
              <a:rPr lang="en-GB" sz="2000" dirty="0" err="1" smtClean="0"/>
              <a:t>Behaviors</a:t>
            </a:r>
            <a:r>
              <a:rPr lang="en-GB" sz="2000" dirty="0" smtClean="0"/>
              <a:t> with mixed SDR and HDR Services</a:t>
            </a:r>
            <a:endParaRPr lang="en-GB" sz="2000" dirty="0"/>
          </a:p>
        </p:txBody>
      </p:sp>
      <p:sp>
        <p:nvSpPr>
          <p:cNvPr id="4" name="Text Placeholder 3"/>
          <p:cNvSpPr>
            <a:spLocks noGrp="1"/>
          </p:cNvSpPr>
          <p:nvPr>
            <p:ph type="body" idx="2"/>
          </p:nvPr>
        </p:nvSpPr>
        <p:spPr>
          <a:xfrm>
            <a:off x="457199" y="1733550"/>
            <a:ext cx="4040187" cy="2963465"/>
          </a:xfrm>
        </p:spPr>
        <p:txBody>
          <a:bodyPr/>
          <a:lstStyle/>
          <a:p>
            <a:r>
              <a:rPr lang="en-GB" dirty="0" smtClean="0"/>
              <a:t>Mix of SDR </a:t>
            </a:r>
            <a:r>
              <a:rPr lang="en-GB" dirty="0" err="1" smtClean="0"/>
              <a:t>upconverted</a:t>
            </a:r>
            <a:r>
              <a:rPr lang="en-GB" dirty="0" smtClean="0"/>
              <a:t> to HDR with or without tone mapping presented to Huawei STBs to demonstrate the decoder behaviour with mixed SDR/HDR </a:t>
            </a:r>
            <a:endParaRPr lang="en-GB" dirty="0"/>
          </a:p>
        </p:txBody>
      </p:sp>
      <p:sp>
        <p:nvSpPr>
          <p:cNvPr id="5" name="Text Placeholder 4"/>
          <p:cNvSpPr>
            <a:spLocks noGrp="1"/>
          </p:cNvSpPr>
          <p:nvPr>
            <p:ph type="body" idx="3"/>
          </p:nvPr>
        </p:nvSpPr>
        <p:spPr>
          <a:xfrm>
            <a:off x="4645026" y="1294147"/>
            <a:ext cx="4041774" cy="479821"/>
          </a:xfrm>
        </p:spPr>
        <p:txBody>
          <a:bodyPr>
            <a:noAutofit/>
          </a:bodyPr>
          <a:lstStyle/>
          <a:p>
            <a:r>
              <a:rPr lang="en-GB" sz="2000" dirty="0" smtClean="0"/>
              <a:t>Optimised </a:t>
            </a:r>
            <a:r>
              <a:rPr lang="en-GB" sz="2000" dirty="0" smtClean="0"/>
              <a:t>UHD for Reduced Bit Rates</a:t>
            </a:r>
            <a:endParaRPr lang="en-GB" sz="2000" dirty="0"/>
          </a:p>
        </p:txBody>
      </p:sp>
      <p:sp>
        <p:nvSpPr>
          <p:cNvPr id="6" name="Text Placeholder 5"/>
          <p:cNvSpPr>
            <a:spLocks noGrp="1"/>
          </p:cNvSpPr>
          <p:nvPr>
            <p:ph type="body" idx="4"/>
          </p:nvPr>
        </p:nvSpPr>
        <p:spPr>
          <a:xfrm>
            <a:off x="4678893" y="1733551"/>
            <a:ext cx="4041774" cy="2963465"/>
          </a:xfrm>
        </p:spPr>
        <p:txBody>
          <a:bodyPr>
            <a:normAutofit lnSpcReduction="10000"/>
          </a:bodyPr>
          <a:lstStyle/>
          <a:p>
            <a:r>
              <a:rPr lang="en-GB" dirty="0" smtClean="0"/>
              <a:t>UHD 4K content processed by </a:t>
            </a:r>
            <a:r>
              <a:rPr lang="en-GB" dirty="0" err="1" smtClean="0"/>
              <a:t>Beamr</a:t>
            </a:r>
            <a:r>
              <a:rPr lang="en-GB" dirty="0" smtClean="0"/>
              <a:t>, delivered with quality at similar bit rates to HD content</a:t>
            </a:r>
          </a:p>
          <a:p>
            <a:r>
              <a:rPr lang="en-GB" dirty="0" smtClean="0"/>
              <a:t>Demonstrates how you can provide UHD content without (much) of the bandwidth pain</a:t>
            </a:r>
            <a:endParaRPr lang="en-GB" dirty="0"/>
          </a:p>
        </p:txBody>
      </p:sp>
    </p:spTree>
    <p:extLst>
      <p:ext uri="{BB962C8B-B14F-4D97-AF65-F5344CB8AC3E}">
        <p14:creationId xmlns:p14="http://schemas.microsoft.com/office/powerpoint/2010/main" val="11118204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0"/>
          </p:nvPr>
        </p:nvSpPr>
        <p:spPr/>
        <p:txBody>
          <a:bodyPr/>
          <a:lstStyle/>
          <a:p>
            <a:pPr marL="177800" indent="0">
              <a:buNone/>
            </a:pPr>
            <a:r>
              <a:rPr lang="en-GB" b="1" dirty="0" smtClean="0"/>
              <a:t>Receiver Conversion from HLG to HDR 10</a:t>
            </a:r>
          </a:p>
          <a:p>
            <a:r>
              <a:rPr lang="en-GB" dirty="0" smtClean="0"/>
              <a:t>Demonstrates STB based dynamic conversion from HLG to PQ as needed depending on the delivered video stream and the display capability</a:t>
            </a:r>
          </a:p>
        </p:txBody>
      </p:sp>
      <p:sp>
        <p:nvSpPr>
          <p:cNvPr id="9" name="Title 1"/>
          <p:cNvSpPr>
            <a:spLocks noGrp="1"/>
          </p:cNvSpPr>
          <p:nvPr>
            <p:ph type="title"/>
          </p:nvPr>
        </p:nvSpPr>
        <p:spPr>
          <a:xfrm>
            <a:off x="457200" y="205979"/>
            <a:ext cx="8229600" cy="857250"/>
          </a:xfrm>
        </p:spPr>
        <p:txBody>
          <a:bodyPr>
            <a:normAutofit/>
          </a:bodyPr>
          <a:lstStyle/>
          <a:p>
            <a:pPr algn="ctr"/>
            <a:r>
              <a:rPr lang="en-GB" sz="4000" smtClean="0"/>
              <a:t>Pod 2 continued</a:t>
            </a:r>
            <a:endParaRPr lang="en-GB" sz="4000" dirty="0"/>
          </a:p>
        </p:txBody>
      </p:sp>
    </p:spTree>
    <p:extLst>
      <p:ext uri="{BB962C8B-B14F-4D97-AF65-F5344CB8AC3E}">
        <p14:creationId xmlns:p14="http://schemas.microsoft.com/office/powerpoint/2010/main" val="11112754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Pod 3 - Dynamic Metadata </a:t>
            </a:r>
            <a:r>
              <a:rPr lang="mr-IN" dirty="0"/>
              <a:t>–</a:t>
            </a:r>
            <a:r>
              <a:rPr lang="en-GB" dirty="0"/>
              <a:t> Future</a:t>
            </a:r>
            <a:endParaRPr lang="en-GB" dirty="0"/>
          </a:p>
        </p:txBody>
      </p:sp>
      <p:sp>
        <p:nvSpPr>
          <p:cNvPr id="3" name="Content Placeholder 2"/>
          <p:cNvSpPr>
            <a:spLocks noGrp="1"/>
          </p:cNvSpPr>
          <p:nvPr>
            <p:ph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dirty="0" smtClean="0"/>
              <a:t>HDR Formats and the Benefits of Dynamic Metadata</a:t>
            </a:r>
          </a:p>
          <a:p>
            <a:pPr marL="457200" indent="-457200">
              <a:spcBef>
                <a:spcPts val="0"/>
              </a:spcBef>
              <a:buClrTx/>
              <a:buSzTx/>
            </a:pPr>
            <a:r>
              <a:rPr lang="en-GB" dirty="0" smtClean="0"/>
              <a:t>Demonstration of HLG, PQ and Dynamic Meta driven PQ side by side.</a:t>
            </a:r>
            <a:endParaRPr lang="en-GB" dirty="0"/>
          </a:p>
        </p:txBody>
      </p:sp>
    </p:spTree>
    <p:extLst>
      <p:ext uri="{BB962C8B-B14F-4D97-AF65-F5344CB8AC3E}">
        <p14:creationId xmlns:p14="http://schemas.microsoft.com/office/powerpoint/2010/main" val="5417144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Pod 4 - HDR &amp; SDR Improvements </a:t>
            </a:r>
            <a:r>
              <a:rPr lang="mr-IN" dirty="0"/>
              <a:t>–</a:t>
            </a:r>
            <a:r>
              <a:rPr lang="en-GB" dirty="0"/>
              <a:t> Future</a:t>
            </a:r>
            <a:endParaRPr lang="en-GB" dirty="0"/>
          </a:p>
        </p:txBody>
      </p:sp>
      <p:sp>
        <p:nvSpPr>
          <p:cNvPr id="7" name="Content Placeholder 6"/>
          <p:cNvSpPr>
            <a:spLocks noGrp="1"/>
          </p:cNvSpPr>
          <p:nvPr>
            <p:ph sz="quarter" idx="10"/>
          </p:nvPr>
        </p:nvSpPr>
        <p:spPr/>
        <p:txBody>
          <a:bodyPr/>
          <a:lstStyle/>
          <a:p>
            <a:pPr marL="177800" indent="0">
              <a:buNone/>
            </a:pPr>
            <a:r>
              <a:rPr lang="en-GB" b="1" dirty="0" smtClean="0"/>
              <a:t>Advanced HDR</a:t>
            </a:r>
          </a:p>
          <a:p>
            <a:r>
              <a:rPr lang="en-GB" dirty="0" smtClean="0"/>
              <a:t>Provides full demonstration of Advanced HDR with quality conversion of HDR to SDR, display on an SDR screen and reconstitution on an HDR</a:t>
            </a:r>
            <a:endParaRPr lang="en-GB" dirty="0"/>
          </a:p>
        </p:txBody>
      </p:sp>
    </p:spTree>
    <p:extLst>
      <p:ext uri="{BB962C8B-B14F-4D97-AF65-F5344CB8AC3E}">
        <p14:creationId xmlns:p14="http://schemas.microsoft.com/office/powerpoint/2010/main" val="14107579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aseline="0" dirty="0" smtClean="0"/>
              <a:t>Pod 4 - continued</a:t>
            </a:r>
            <a:endParaRPr lang="en-GB" sz="3200" dirty="0"/>
          </a:p>
        </p:txBody>
      </p:sp>
      <p:sp>
        <p:nvSpPr>
          <p:cNvPr id="11" name="Text Placeholder 10"/>
          <p:cNvSpPr>
            <a:spLocks noGrp="1"/>
          </p:cNvSpPr>
          <p:nvPr>
            <p:ph type="body" idx="1"/>
          </p:nvPr>
        </p:nvSpPr>
        <p:spPr>
          <a:xfrm>
            <a:off x="457200" y="1558529"/>
            <a:ext cx="4040187" cy="479821"/>
          </a:xfrm>
        </p:spPr>
        <p:txBody>
          <a:bodyPr/>
          <a:lstStyle/>
          <a:p>
            <a:r>
              <a:rPr lang="en-GB" dirty="0" smtClean="0"/>
              <a:t>Simulcast SDR and HDR</a:t>
            </a:r>
            <a:endParaRPr lang="en-GB" dirty="0"/>
          </a:p>
        </p:txBody>
      </p:sp>
      <p:sp>
        <p:nvSpPr>
          <p:cNvPr id="12" name="Text Placeholder 11"/>
          <p:cNvSpPr>
            <a:spLocks noGrp="1"/>
          </p:cNvSpPr>
          <p:nvPr>
            <p:ph type="body" idx="2"/>
          </p:nvPr>
        </p:nvSpPr>
        <p:spPr>
          <a:xfrm>
            <a:off x="457200" y="2046685"/>
            <a:ext cx="4040187" cy="2963465"/>
          </a:xfrm>
        </p:spPr>
        <p:txBody>
          <a:bodyPr/>
          <a:lstStyle/>
          <a:p>
            <a:r>
              <a:rPr lang="en-GB" dirty="0" smtClean="0"/>
              <a:t>Demonstration of down-conversion of a HDR based service to SDR for simulcast purposes as part of the Advanced HDR solution</a:t>
            </a:r>
            <a:endParaRPr lang="en-GB" dirty="0"/>
          </a:p>
        </p:txBody>
      </p:sp>
      <p:sp>
        <p:nvSpPr>
          <p:cNvPr id="13" name="Text Placeholder 12"/>
          <p:cNvSpPr>
            <a:spLocks noGrp="1"/>
          </p:cNvSpPr>
          <p:nvPr>
            <p:ph type="body" idx="3"/>
          </p:nvPr>
        </p:nvSpPr>
        <p:spPr>
          <a:xfrm>
            <a:off x="4497387" y="1885950"/>
            <a:ext cx="4646613" cy="479821"/>
          </a:xfrm>
        </p:spPr>
        <p:txBody>
          <a:bodyPr>
            <a:noAutofit/>
          </a:bodyPr>
          <a:lstStyle/>
          <a:p>
            <a:r>
              <a:rPr lang="en-GB" dirty="0" smtClean="0"/>
              <a:t>Impact of Variation </a:t>
            </a:r>
            <a:r>
              <a:rPr lang="en-GB" dirty="0" smtClean="0"/>
              <a:t>of Peak </a:t>
            </a:r>
            <a:r>
              <a:rPr lang="en-GB" dirty="0" smtClean="0"/>
              <a:t>Luminance</a:t>
            </a:r>
            <a:endParaRPr lang="en-GB" dirty="0"/>
          </a:p>
        </p:txBody>
      </p:sp>
      <p:sp>
        <p:nvSpPr>
          <p:cNvPr id="14" name="Text Placeholder 13"/>
          <p:cNvSpPr>
            <a:spLocks noGrp="1"/>
          </p:cNvSpPr>
          <p:nvPr>
            <p:ph type="body" idx="4"/>
          </p:nvPr>
        </p:nvSpPr>
        <p:spPr>
          <a:xfrm>
            <a:off x="4645026" y="2374106"/>
            <a:ext cx="4041774" cy="2963465"/>
          </a:xfrm>
        </p:spPr>
        <p:txBody>
          <a:bodyPr/>
          <a:lstStyle/>
          <a:p>
            <a:r>
              <a:rPr lang="en-GB" dirty="0" smtClean="0"/>
              <a:t>Shows how varying the peak luminance of the display impacts the displayed image using single graded content.</a:t>
            </a:r>
            <a:endParaRPr lang="en-GB" dirty="0"/>
          </a:p>
        </p:txBody>
      </p:sp>
    </p:spTree>
    <p:extLst>
      <p:ext uri="{BB962C8B-B14F-4D97-AF65-F5344CB8AC3E}">
        <p14:creationId xmlns:p14="http://schemas.microsoft.com/office/powerpoint/2010/main" val="242322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aseline="0" dirty="0" smtClean="0"/>
              <a:t>Pod 5 - </a:t>
            </a:r>
            <a:r>
              <a:rPr lang="en-GB" dirty="0"/>
              <a:t>High Frame Rate Video - Future</a:t>
            </a:r>
            <a:endParaRPr lang="en-GB" dirty="0"/>
          </a:p>
        </p:txBody>
      </p:sp>
      <p:sp>
        <p:nvSpPr>
          <p:cNvPr id="3" name="Content Placeholder 2"/>
          <p:cNvSpPr>
            <a:spLocks noGrp="1"/>
          </p:cNvSpPr>
          <p:nvPr>
            <p:ph sz="quarter" idx="10"/>
          </p:nvPr>
        </p:nvSpPr>
        <p:spPr/>
        <p:txBody>
          <a:bodyPr/>
          <a:lstStyle/>
          <a:p>
            <a:r>
              <a:rPr lang="en-GB" dirty="0" smtClean="0"/>
              <a:t>A </a:t>
            </a:r>
            <a:r>
              <a:rPr lang="en-GB" dirty="0" smtClean="0"/>
              <a:t>demonstration of High Frame Rate (120fps) content </a:t>
            </a:r>
            <a:r>
              <a:rPr lang="en-GB" dirty="0" smtClean="0"/>
              <a:t>playback using HDR and HD resolution</a:t>
            </a:r>
            <a:endParaRPr lang="en-GB" dirty="0"/>
          </a:p>
        </p:txBody>
      </p:sp>
    </p:spTree>
    <p:extLst>
      <p:ext uri="{BB962C8B-B14F-4D97-AF65-F5344CB8AC3E}">
        <p14:creationId xmlns:p14="http://schemas.microsoft.com/office/powerpoint/2010/main" val="10851115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UHD HDR Session Agenda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9875855"/>
              </p:ext>
            </p:extLst>
          </p:nvPr>
        </p:nvGraphicFramePr>
        <p:xfrm>
          <a:off x="457200" y="1047750"/>
          <a:ext cx="8229600" cy="3352800"/>
        </p:xfrm>
        <a:graphic>
          <a:graphicData uri="http://schemas.openxmlformats.org/drawingml/2006/table">
            <a:tbl>
              <a:tblPr firstCol="1" bandRow="1">
                <a:tableStyleId>{0660B408-B3CF-4A94-85FC-2B1E0A45F4A2}</a:tableStyleId>
              </a:tblPr>
              <a:tblGrid>
                <a:gridCol w="4114800"/>
                <a:gridCol w="4114800"/>
              </a:tblGrid>
              <a:tr h="0">
                <a:tc>
                  <a:txBody>
                    <a:bodyPr/>
                    <a:lstStyle/>
                    <a:p>
                      <a:pPr algn="r">
                        <a:spcBef>
                          <a:spcPts val="300"/>
                        </a:spcBef>
                        <a:spcAft>
                          <a:spcPts val="300"/>
                        </a:spcAft>
                      </a:pPr>
                      <a:r>
                        <a:rPr lang="en-US" sz="2000" dirty="0"/>
                        <a:t>Introduction and forum progress</a:t>
                      </a:r>
                      <a:endParaRPr lang="en-GB" sz="2000" b="0" dirty="0">
                        <a:solidFill>
                          <a:srgbClr val="002060"/>
                        </a:solidFill>
                      </a:endParaRPr>
                    </a:p>
                  </a:txBody>
                  <a:tcPr marL="68580" marR="68580" marT="0" marB="0" anchor="ctr"/>
                </a:tc>
                <a:tc>
                  <a:txBody>
                    <a:bodyPr/>
                    <a:lstStyle/>
                    <a:p>
                      <a:pPr marL="0" indent="0" algn="l">
                        <a:spcAft>
                          <a:spcPts val="0"/>
                        </a:spcAft>
                        <a:buFont typeface="Arial" charset="0"/>
                        <a:buNone/>
                      </a:pPr>
                      <a:r>
                        <a:rPr lang="en-US" sz="2000" dirty="0"/>
                        <a:t>Thierry </a:t>
                      </a:r>
                      <a:r>
                        <a:rPr lang="en-US" sz="2000" dirty="0" err="1" smtClean="0"/>
                        <a:t>Fautier</a:t>
                      </a:r>
                      <a:r>
                        <a:rPr lang="en-US" sz="2000" dirty="0" smtClean="0"/>
                        <a:t>, Forum </a:t>
                      </a:r>
                      <a:r>
                        <a:rPr lang="en-US" sz="2000" dirty="0"/>
                        <a:t>President</a:t>
                      </a:r>
                      <a:endParaRPr lang="en-GB" sz="2000" b="0" dirty="0">
                        <a:solidFill>
                          <a:srgbClr val="002060"/>
                        </a:solidFill>
                      </a:endParaRPr>
                    </a:p>
                  </a:txBody>
                  <a:tcPr marL="68580" marR="68580" marT="0" marB="0" anchor="ctr"/>
                </a:tc>
              </a:tr>
              <a:tr h="0">
                <a:tc>
                  <a:txBody>
                    <a:bodyPr/>
                    <a:lstStyle/>
                    <a:p>
                      <a:pPr algn="r">
                        <a:spcBef>
                          <a:spcPts val="300"/>
                        </a:spcBef>
                        <a:spcAft>
                          <a:spcPts val="300"/>
                        </a:spcAft>
                      </a:pPr>
                      <a:r>
                        <a:rPr lang="en-US" sz="2000" dirty="0"/>
                        <a:t>HDR </a:t>
                      </a:r>
                      <a:r>
                        <a:rPr lang="en-US" sz="2000" dirty="0" smtClean="0"/>
                        <a:t>101</a:t>
                      </a:r>
                      <a:endParaRPr lang="en-GB" sz="2000" b="0" dirty="0">
                        <a:solidFill>
                          <a:srgbClr val="002060"/>
                        </a:solidFill>
                      </a:endParaRPr>
                    </a:p>
                  </a:txBody>
                  <a:tcPr marL="68580" marR="68580" marT="0" marB="0" anchor="ctr"/>
                </a:tc>
                <a:tc>
                  <a:txBody>
                    <a:bodyPr/>
                    <a:lstStyle/>
                    <a:p>
                      <a:pPr marL="0" indent="0" algn="l">
                        <a:spcAft>
                          <a:spcPts val="0"/>
                        </a:spcAft>
                        <a:buFont typeface="Arial" charset="0"/>
                        <a:buNone/>
                      </a:pPr>
                      <a:r>
                        <a:rPr lang="en-US" sz="2000" dirty="0"/>
                        <a:t>Matthew </a:t>
                      </a:r>
                      <a:r>
                        <a:rPr lang="en-US" sz="2000" dirty="0" smtClean="0"/>
                        <a:t>Goldman </a:t>
                      </a:r>
                      <a:r>
                        <a:rPr lang="en-US" sz="2000" dirty="0"/>
                        <a:t>(Ericsson)</a:t>
                      </a:r>
                      <a:endParaRPr lang="en-GB" sz="2000" b="0" dirty="0">
                        <a:solidFill>
                          <a:srgbClr val="002060"/>
                        </a:solidFill>
                      </a:endParaRPr>
                    </a:p>
                  </a:txBody>
                  <a:tcPr marL="68580" marR="68580" marT="0" marB="0" anchor="ctr"/>
                </a:tc>
              </a:tr>
              <a:tr h="0">
                <a:tc>
                  <a:txBody>
                    <a:bodyPr/>
                    <a:lstStyle/>
                    <a:p>
                      <a:pPr algn="r">
                        <a:spcBef>
                          <a:spcPts val="300"/>
                        </a:spcBef>
                        <a:spcAft>
                          <a:spcPts val="300"/>
                        </a:spcAft>
                      </a:pPr>
                      <a:r>
                        <a:rPr lang="en-US" sz="2000" dirty="0" smtClean="0"/>
                        <a:t>Interoperability lessons learnt so far</a:t>
                      </a:r>
                      <a:endParaRPr lang="en-GB" sz="2000" b="0" dirty="0">
                        <a:solidFill>
                          <a:srgbClr val="002060"/>
                        </a:solidFill>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indent="0" algn="l">
                        <a:spcAft>
                          <a:spcPts val="0"/>
                        </a:spcAft>
                        <a:buFont typeface="Arial" charset="0"/>
                        <a:buNone/>
                      </a:pPr>
                      <a:r>
                        <a:rPr lang="en-US" sz="2000" dirty="0"/>
                        <a:t>Renard T. </a:t>
                      </a:r>
                      <a:r>
                        <a:rPr lang="en-US" sz="2000" dirty="0" smtClean="0"/>
                        <a:t>Jenkins </a:t>
                      </a:r>
                      <a:r>
                        <a:rPr lang="en-US" sz="2000" dirty="0"/>
                        <a:t>(PBS)</a:t>
                      </a:r>
                      <a:endParaRPr lang="en-GB" sz="2000" b="0" dirty="0">
                        <a:solidFill>
                          <a:srgbClr val="002060"/>
                        </a:solidFill>
                      </a:endParaRPr>
                    </a:p>
                  </a:txBody>
                  <a:tcPr marL="68580" marR="68580" marT="0" marB="0" anchor="ctr">
                    <a:lnB w="12700" cap="flat" cmpd="sng" algn="ctr">
                      <a:solidFill>
                        <a:schemeClr val="tx1"/>
                      </a:solidFill>
                      <a:prstDash val="solid"/>
                      <a:round/>
                      <a:headEnd type="none" w="med" len="med"/>
                      <a:tailEnd type="none" w="med" len="med"/>
                    </a:lnB>
                  </a:tcPr>
                </a:tc>
              </a:tr>
              <a:tr h="0">
                <a:tc>
                  <a:txBody>
                    <a:bodyPr/>
                    <a:lstStyle/>
                    <a:p>
                      <a:pPr algn="r">
                        <a:spcBef>
                          <a:spcPts val="300"/>
                        </a:spcBef>
                        <a:spcAft>
                          <a:spcPts val="300"/>
                        </a:spcAft>
                      </a:pPr>
                      <a:r>
                        <a:rPr lang="en-US" sz="2000" dirty="0"/>
                        <a:t>HDR in </a:t>
                      </a:r>
                      <a:r>
                        <a:rPr lang="en-US" sz="2000" dirty="0" smtClean="0"/>
                        <a:t>live services – </a:t>
                      </a:r>
                      <a:r>
                        <a:rPr lang="en-US" sz="2000" dirty="0"/>
                        <a:t>operator panel</a:t>
                      </a:r>
                      <a:endParaRPr lang="en-GB" sz="2000" b="0" dirty="0">
                        <a:solidFill>
                          <a:srgbClr val="002060"/>
                        </a:solidFill>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indent="0" algn="l">
                        <a:spcAft>
                          <a:spcPts val="0"/>
                        </a:spcAft>
                        <a:buFont typeface="Arial" charset="0"/>
                        <a:buNone/>
                      </a:pPr>
                      <a:r>
                        <a:rPr lang="en-US" sz="2000" dirty="0"/>
                        <a:t>Akira Shimazu (</a:t>
                      </a:r>
                      <a:r>
                        <a:rPr lang="en-US" sz="2000" dirty="0" err="1"/>
                        <a:t>SkyPerfect</a:t>
                      </a:r>
                      <a:r>
                        <a:rPr lang="en-US" sz="2000" dirty="0"/>
                        <a:t> TV),</a:t>
                      </a:r>
                      <a:endParaRPr lang="en-GB" sz="2000" dirty="0"/>
                    </a:p>
                    <a:p>
                      <a:pPr marL="0" indent="0" algn="l">
                        <a:spcAft>
                          <a:spcPts val="0"/>
                        </a:spcAft>
                        <a:buFont typeface="Arial" charset="0"/>
                        <a:buNone/>
                      </a:pPr>
                      <a:r>
                        <a:rPr lang="en-US" sz="2000" dirty="0"/>
                        <a:t>Renard T. Jenkins (PBS),</a:t>
                      </a:r>
                      <a:endParaRPr lang="en-GB" sz="2000" dirty="0"/>
                    </a:p>
                    <a:p>
                      <a:pPr marL="0" indent="0" algn="l">
                        <a:spcAft>
                          <a:spcPts val="0"/>
                        </a:spcAft>
                        <a:buFont typeface="Arial" charset="0"/>
                        <a:buNone/>
                      </a:pPr>
                      <a:r>
                        <a:rPr lang="en-US" sz="2000" dirty="0"/>
                        <a:t>Stephan Heimbecher (SKY</a:t>
                      </a:r>
                      <a:r>
                        <a:rPr lang="en-US" sz="2000" dirty="0" smtClean="0"/>
                        <a:t>).</a:t>
                      </a:r>
                      <a:endParaRPr lang="en-GB" sz="2000" b="0" dirty="0">
                        <a:solidFill>
                          <a:srgbClr val="002060"/>
                        </a:solidFill>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0">
                <a:tc>
                  <a:txBody>
                    <a:bodyPr/>
                    <a:lstStyle/>
                    <a:p>
                      <a:pPr algn="r">
                        <a:spcBef>
                          <a:spcPts val="300"/>
                        </a:spcBef>
                        <a:spcAft>
                          <a:spcPts val="300"/>
                        </a:spcAft>
                      </a:pPr>
                      <a:r>
                        <a:rPr lang="en-US" sz="2000"/>
                        <a:t>Premium HDR: What are we doing to ensure a quality experience?</a:t>
                      </a:r>
                      <a:endParaRPr lang="en-GB" sz="2000" b="0">
                        <a:solidFill>
                          <a:srgbClr val="002060"/>
                        </a:solidFill>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indent="0" algn="l">
                        <a:spcAft>
                          <a:spcPts val="0"/>
                        </a:spcAft>
                        <a:buFont typeface="Arial" charset="0"/>
                        <a:buNone/>
                      </a:pPr>
                      <a:r>
                        <a:rPr lang="en-US" sz="2000" dirty="0"/>
                        <a:t>Mike Zink </a:t>
                      </a:r>
                      <a:r>
                        <a:rPr lang="en-US" sz="2000" dirty="0" smtClean="0"/>
                        <a:t>UHD Alliance (Warner Bros.)</a:t>
                      </a:r>
                      <a:endParaRPr lang="en-GB" sz="2000" b="0" dirty="0">
                        <a:solidFill>
                          <a:srgbClr val="002060"/>
                        </a:solidFill>
                      </a:endParaRPr>
                    </a:p>
                  </a:txBody>
                  <a:tcPr marL="68580" marR="68580" marT="0" marB="0" anchor="ctr">
                    <a:lnT w="12700" cap="flat" cmpd="sng" algn="ctr">
                      <a:solidFill>
                        <a:schemeClr val="tx1"/>
                      </a:solidFill>
                      <a:prstDash val="solid"/>
                      <a:round/>
                      <a:headEnd type="none" w="med" len="med"/>
                      <a:tailEnd type="none" w="med" len="med"/>
                    </a:lnT>
                  </a:tcPr>
                </a:tc>
              </a:tr>
              <a:tr h="0">
                <a:tc>
                  <a:txBody>
                    <a:bodyPr/>
                    <a:lstStyle/>
                    <a:p>
                      <a:pPr algn="r">
                        <a:spcBef>
                          <a:spcPts val="300"/>
                        </a:spcBef>
                        <a:spcAft>
                          <a:spcPts val="300"/>
                        </a:spcAft>
                      </a:pPr>
                      <a:r>
                        <a:rPr lang="en-US" sz="2000" dirty="0" smtClean="0"/>
                        <a:t>The analyst’s view on UHD </a:t>
                      </a:r>
                      <a:r>
                        <a:rPr lang="en-US" sz="2000" dirty="0"/>
                        <a:t>will be bringing in 2018 and beyond.</a:t>
                      </a:r>
                      <a:endParaRPr lang="en-GB" sz="2000" b="0" dirty="0">
                        <a:solidFill>
                          <a:srgbClr val="002060"/>
                        </a:solidFill>
                      </a:endParaRPr>
                    </a:p>
                  </a:txBody>
                  <a:tcPr marL="68580" marR="68580" marT="0" marB="0" anchor="ctr"/>
                </a:tc>
                <a:tc>
                  <a:txBody>
                    <a:bodyPr/>
                    <a:lstStyle/>
                    <a:p>
                      <a:pPr marL="0" indent="0" algn="l">
                        <a:spcAft>
                          <a:spcPts val="0"/>
                        </a:spcAft>
                        <a:buFont typeface="Arial" charset="0"/>
                        <a:buNone/>
                      </a:pPr>
                      <a:r>
                        <a:rPr lang="en-US" sz="2000" dirty="0"/>
                        <a:t>Colin Dixon (</a:t>
                      </a:r>
                      <a:r>
                        <a:rPr lang="en-US" sz="2000" dirty="0" err="1"/>
                        <a:t>nScreen</a:t>
                      </a:r>
                      <a:r>
                        <a:rPr lang="en-US" sz="2000" dirty="0"/>
                        <a:t> Media)</a:t>
                      </a:r>
                      <a:endParaRPr lang="en-GB" sz="2000" b="0" dirty="0">
                        <a:solidFill>
                          <a:srgbClr val="002060"/>
                        </a:solidFill>
                      </a:endParaRPr>
                    </a:p>
                  </a:txBody>
                  <a:tcPr marL="68580" marR="68580" marT="0" marB="0" anchor="ctr"/>
                </a:tc>
              </a:tr>
              <a:tr h="0">
                <a:tc gridSpan="2">
                  <a:txBody>
                    <a:bodyPr/>
                    <a:lstStyle/>
                    <a:p>
                      <a:pPr marL="0" indent="0" algn="ctr">
                        <a:spcBef>
                          <a:spcPts val="300"/>
                        </a:spcBef>
                        <a:spcAft>
                          <a:spcPts val="300"/>
                        </a:spcAft>
                        <a:buFont typeface="Arial" charset="0"/>
                        <a:buNone/>
                      </a:pPr>
                      <a:r>
                        <a:rPr lang="en-US" sz="2000" dirty="0"/>
                        <a:t>Q&amp;A</a:t>
                      </a:r>
                      <a:endParaRPr lang="en-GB" sz="2000" b="0" dirty="0">
                        <a:solidFill>
                          <a:srgbClr val="002060"/>
                        </a:solidFill>
                      </a:endParaRPr>
                    </a:p>
                  </a:txBody>
                  <a:tcPr marL="68580" marR="68580" marT="0" marB="0" anchor="ctr"/>
                </a:tc>
                <a:tc hMerge="1">
                  <a:txBody>
                    <a:bodyPr/>
                    <a:lstStyle/>
                    <a:p>
                      <a:pPr marL="285750" indent="-285750" algn="l">
                        <a:spcAft>
                          <a:spcPts val="0"/>
                        </a:spcAft>
                        <a:buFont typeface="Arial" charset="0"/>
                        <a:buChar char="•"/>
                      </a:pPr>
                      <a:endParaRPr lang="en-GB" sz="2000" b="0" dirty="0">
                        <a:solidFill>
                          <a:srgbClr val="002060"/>
                        </a:solidFill>
                      </a:endParaRPr>
                    </a:p>
                  </a:txBody>
                  <a:tcPr marL="68580" marR="68580" marT="0" marB="0" anchor="ctr">
                    <a:solidFill>
                      <a:schemeClr val="bg1">
                        <a:lumMod val="95000"/>
                      </a:schemeClr>
                    </a:solidFill>
                  </a:tcPr>
                </a:tc>
              </a:tr>
            </a:tbl>
          </a:graphicData>
        </a:graphic>
      </p:graphicFrame>
    </p:spTree>
    <p:extLst>
      <p:ext uri="{BB962C8B-B14F-4D97-AF65-F5344CB8AC3E}">
        <p14:creationId xmlns:p14="http://schemas.microsoft.com/office/powerpoint/2010/main" val="17510399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線コネクタ 25"/>
          <p:cNvCxnSpPr/>
          <p:nvPr/>
        </p:nvCxnSpPr>
        <p:spPr>
          <a:xfrm>
            <a:off x="5334000" y="1053240"/>
            <a:ext cx="0" cy="756510"/>
          </a:xfrm>
          <a:prstGeom prst="line">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p:nvPr>
        </p:nvSpPr>
        <p:spPr>
          <a:xfrm>
            <a:off x="1447800" y="463722"/>
            <a:ext cx="5791200" cy="263423"/>
          </a:xfrm>
        </p:spPr>
        <p:txBody>
          <a:bodyPr>
            <a:noAutofit/>
          </a:bodyPr>
          <a:lstStyle/>
          <a:p>
            <a:r>
              <a:rPr lang="en-US" altLang="ja-JP" sz="1600" b="1" dirty="0" smtClean="0">
                <a:solidFill>
                  <a:srgbClr val="3333CC"/>
                </a:solidFill>
                <a:latin typeface="Meiryo UI" panose="020B0604030504040204" pitchFamily="50" charset="-128"/>
                <a:ea typeface="Meiryo UI" panose="020B0604030504040204" pitchFamily="50" charset="-128"/>
              </a:rPr>
              <a:t>- HLG broadcasting will expand in Japan-</a:t>
            </a:r>
            <a:endParaRPr lang="en-US" sz="1600" b="1" dirty="0">
              <a:solidFill>
                <a:srgbClr val="3333CC"/>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613384" y="742950"/>
            <a:ext cx="8001000" cy="0"/>
          </a:xfrm>
          <a:prstGeom prst="line">
            <a:avLst/>
          </a:prstGeom>
          <a:ln w="28575">
            <a:solidFill>
              <a:srgbClr val="29DDBF"/>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1371600" y="824640"/>
            <a:ext cx="1676400" cy="228600"/>
          </a:xfrm>
          <a:prstGeom prst="rect">
            <a:avLst/>
          </a:prstGeom>
          <a:solidFill>
            <a:srgbClr val="29DDB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latin typeface="Meiryo UI" panose="020B0604030504040204" pitchFamily="50" charset="-128"/>
                <a:ea typeface="Meiryo UI" panose="020B0604030504040204" pitchFamily="50" charset="-128"/>
              </a:rPr>
              <a:t>2015</a:t>
            </a:r>
            <a:endParaRPr kumimoji="1" lang="ja-JP" altLang="en-US" sz="14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3124200" y="824640"/>
            <a:ext cx="1676400" cy="228600"/>
          </a:xfrm>
          <a:prstGeom prst="rect">
            <a:avLst/>
          </a:prstGeom>
          <a:solidFill>
            <a:srgbClr val="29DDB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latin typeface="Meiryo UI" panose="020B0604030504040204" pitchFamily="50" charset="-128"/>
                <a:ea typeface="Meiryo UI" panose="020B0604030504040204" pitchFamily="50" charset="-128"/>
              </a:rPr>
              <a:t>2016</a:t>
            </a:r>
            <a:endParaRPr kumimoji="1" lang="ja-JP" altLang="en-US" sz="1400" b="1" dirty="0">
              <a:latin typeface="Meiryo UI" panose="020B0604030504040204" pitchFamily="50" charset="-128"/>
              <a:ea typeface="Meiryo UI" panose="020B0604030504040204" pitchFamily="50" charset="-128"/>
            </a:endParaRPr>
          </a:p>
        </p:txBody>
      </p:sp>
      <p:sp>
        <p:nvSpPr>
          <p:cNvPr id="8" name="正方形/長方形 7"/>
          <p:cNvSpPr/>
          <p:nvPr/>
        </p:nvSpPr>
        <p:spPr>
          <a:xfrm>
            <a:off x="4874103" y="824640"/>
            <a:ext cx="1676400" cy="228600"/>
          </a:xfrm>
          <a:prstGeom prst="rect">
            <a:avLst/>
          </a:prstGeom>
          <a:solidFill>
            <a:srgbClr val="29DDB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latin typeface="Meiryo UI" panose="020B0604030504040204" pitchFamily="50" charset="-128"/>
                <a:ea typeface="Meiryo UI" panose="020B0604030504040204" pitchFamily="50" charset="-128"/>
              </a:rPr>
              <a:t>2017</a:t>
            </a:r>
            <a:endParaRPr kumimoji="1" lang="ja-JP" altLang="en-US" sz="14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6626703" y="824640"/>
            <a:ext cx="1676400" cy="228600"/>
          </a:xfrm>
          <a:prstGeom prst="rect">
            <a:avLst/>
          </a:prstGeom>
          <a:solidFill>
            <a:srgbClr val="29DDB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latin typeface="Meiryo UI" panose="020B0604030504040204" pitchFamily="50" charset="-128"/>
                <a:ea typeface="Meiryo UI" panose="020B0604030504040204" pitchFamily="50" charset="-128"/>
              </a:rPr>
              <a:t>2018</a:t>
            </a:r>
            <a:endParaRPr kumimoji="1" lang="ja-JP" altLang="en-US" sz="1400" b="1" dirty="0">
              <a:latin typeface="Meiryo UI" panose="020B0604030504040204" pitchFamily="50" charset="-128"/>
              <a:ea typeface="Meiryo UI" panose="020B0604030504040204" pitchFamily="50" charset="-128"/>
            </a:endParaRPr>
          </a:p>
        </p:txBody>
      </p:sp>
      <p:sp>
        <p:nvSpPr>
          <p:cNvPr id="10" name="二等辺三角形 9"/>
          <p:cNvSpPr/>
          <p:nvPr/>
        </p:nvSpPr>
        <p:spPr>
          <a:xfrm>
            <a:off x="1749903" y="1053240"/>
            <a:ext cx="76200" cy="145258"/>
          </a:xfrm>
          <a:prstGeom prst="triangle">
            <a:avLst/>
          </a:prstGeom>
          <a:solidFill>
            <a:srgbClr val="33CC33"/>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69609" y="1271803"/>
            <a:ext cx="1463670" cy="307777"/>
          </a:xfrm>
          <a:prstGeom prst="rect">
            <a:avLst/>
          </a:prstGeom>
          <a:noFill/>
        </p:spPr>
        <p:txBody>
          <a:bodyPr wrap="none" rtlCol="0">
            <a:spAutoFit/>
          </a:bodyPr>
          <a:lstStyle/>
          <a:p>
            <a:r>
              <a:rPr kumimoji="1" lang="en-US" altLang="ja-JP" sz="1400" b="1" dirty="0" smtClean="0">
                <a:latin typeface="Meiryo UI" panose="020B0604030504040204" pitchFamily="50" charset="-128"/>
                <a:ea typeface="Meiryo UI" panose="020B0604030504040204" pitchFamily="50" charset="-128"/>
              </a:rPr>
              <a:t>SKY PerfecTV</a:t>
            </a:r>
            <a:endParaRPr kumimoji="1" lang="ja-JP" altLang="en-US" sz="1400" b="1" dirty="0">
              <a:latin typeface="Meiryo UI" panose="020B0604030504040204" pitchFamily="50" charset="-128"/>
              <a:ea typeface="Meiryo UI" panose="020B0604030504040204" pitchFamily="50" charset="-128"/>
            </a:endParaRPr>
          </a:p>
        </p:txBody>
      </p:sp>
      <p:sp>
        <p:nvSpPr>
          <p:cNvPr id="13" name="角丸四角形 12"/>
          <p:cNvSpPr/>
          <p:nvPr/>
        </p:nvSpPr>
        <p:spPr>
          <a:xfrm>
            <a:off x="1587074" y="1281840"/>
            <a:ext cx="470326" cy="373858"/>
          </a:xfrm>
          <a:prstGeom prst="roundRect">
            <a:avLst/>
          </a:prstGeom>
          <a:solidFill>
            <a:srgbClr val="B3F3E8"/>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4K</a:t>
            </a:r>
            <a:endParaRPr kumimoji="1" lang="ja-JP" altLang="en-US" dirty="0">
              <a:solidFill>
                <a:schemeClr val="tx1"/>
              </a:solidFill>
            </a:endParaRPr>
          </a:p>
        </p:txBody>
      </p:sp>
      <p:sp>
        <p:nvSpPr>
          <p:cNvPr id="14" name="二等辺三角形 13"/>
          <p:cNvSpPr/>
          <p:nvPr/>
        </p:nvSpPr>
        <p:spPr>
          <a:xfrm>
            <a:off x="4264503" y="1053240"/>
            <a:ext cx="76200" cy="145258"/>
          </a:xfrm>
          <a:prstGeom prst="triangle">
            <a:avLst/>
          </a:prstGeom>
          <a:solidFill>
            <a:srgbClr val="33CC33"/>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7" name="直線コネクタ 16"/>
          <p:cNvCxnSpPr/>
          <p:nvPr/>
        </p:nvCxnSpPr>
        <p:spPr>
          <a:xfrm flipV="1">
            <a:off x="2057400" y="1325503"/>
            <a:ext cx="6324600" cy="4063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2057400" y="1429160"/>
            <a:ext cx="6324600" cy="4063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3588471" y="1540847"/>
            <a:ext cx="4793529" cy="2018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3962400" y="1281840"/>
            <a:ext cx="685800" cy="373858"/>
          </a:xfrm>
          <a:prstGeom prst="roundRect">
            <a:avLst/>
          </a:prstGeom>
          <a:solidFill>
            <a:srgbClr val="B9B9FF"/>
          </a:solidFill>
          <a:ln w="127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rPr>
              <a:t>HDR</a:t>
            </a:r>
          </a:p>
        </p:txBody>
      </p:sp>
      <p:sp>
        <p:nvSpPr>
          <p:cNvPr id="22" name="二等辺三角形 21"/>
          <p:cNvSpPr/>
          <p:nvPr/>
        </p:nvSpPr>
        <p:spPr>
          <a:xfrm>
            <a:off x="5179578" y="1055302"/>
            <a:ext cx="76200" cy="145258"/>
          </a:xfrm>
          <a:prstGeom prst="triangle">
            <a:avLst/>
          </a:prstGeom>
          <a:solidFill>
            <a:srgbClr val="33CC33"/>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角丸四角形 22"/>
          <p:cNvSpPr/>
          <p:nvPr/>
        </p:nvSpPr>
        <p:spPr>
          <a:xfrm>
            <a:off x="4877474" y="1283902"/>
            <a:ext cx="1142326" cy="373858"/>
          </a:xfrm>
          <a:prstGeom prst="roundRect">
            <a:avLst/>
          </a:prstGeom>
          <a:solidFill>
            <a:srgbClr val="B9B9FF"/>
          </a:solidFill>
          <a:ln w="127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rPr>
              <a:t>HDR/SDR</a:t>
            </a:r>
          </a:p>
          <a:p>
            <a:pPr algn="ctr"/>
            <a:r>
              <a:rPr kumimoji="1" lang="en-US" altLang="ja-JP" sz="1100" dirty="0" smtClean="0">
                <a:solidFill>
                  <a:schemeClr val="tx1"/>
                </a:solidFill>
                <a:latin typeface="Meiryo UI" panose="020B0604030504040204" pitchFamily="50" charset="-128"/>
                <a:ea typeface="Meiryo UI" panose="020B0604030504040204" pitchFamily="50" charset="-128"/>
              </a:rPr>
              <a:t>Mixed prog.</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3039057" y="1794518"/>
            <a:ext cx="4433882" cy="433725"/>
          </a:xfrm>
          <a:prstGeom prst="rect">
            <a:avLst/>
          </a:prstGeom>
          <a:solidFill>
            <a:srgbClr val="B3F3E8"/>
          </a:solidFill>
          <a:ln w="952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p:cNvSpPr txBox="1"/>
          <p:nvPr/>
        </p:nvSpPr>
        <p:spPr>
          <a:xfrm>
            <a:off x="3124200" y="1805285"/>
            <a:ext cx="3733800" cy="461665"/>
          </a:xfrm>
          <a:prstGeom prst="rect">
            <a:avLst/>
          </a:prstGeom>
          <a:noFill/>
        </p:spPr>
        <p:txBody>
          <a:bodyPr wrap="square" rtlCol="0">
            <a:spAutoFit/>
          </a:bodyPr>
          <a:lstStyle/>
          <a:p>
            <a:r>
              <a:rPr kumimoji="1" lang="en-US" altLang="ja-JP" sz="1200" b="1" dirty="0" smtClean="0">
                <a:latin typeface="Meiryo UI" panose="020B0604030504040204" pitchFamily="50" charset="-128"/>
                <a:ea typeface="Meiryo UI" panose="020B0604030504040204" pitchFamily="50" charset="-128"/>
              </a:rPr>
              <a:t>4K:              broadcasted 500 programs </a:t>
            </a:r>
          </a:p>
          <a:p>
            <a:r>
              <a:rPr kumimoji="1" lang="en-US" altLang="ja-JP" sz="1200" b="1" dirty="0" smtClean="0">
                <a:latin typeface="Meiryo UI" panose="020B0604030504040204" pitchFamily="50" charset="-128"/>
                <a:ea typeface="Meiryo UI" panose="020B0604030504040204" pitchFamily="50" charset="-128"/>
              </a:rPr>
              <a:t>4KLive:        112 sports live, 6 music live</a:t>
            </a:r>
            <a:endParaRPr kumimoji="1" lang="ja-JP" altLang="en-US" sz="1200" b="1" dirty="0">
              <a:latin typeface="Meiryo UI" panose="020B0604030504040204" pitchFamily="50" charset="-128"/>
              <a:ea typeface="Meiryo UI" panose="020B0604030504040204" pitchFamily="50" charset="-128"/>
            </a:endParaRPr>
          </a:p>
        </p:txBody>
      </p:sp>
      <p:sp>
        <p:nvSpPr>
          <p:cNvPr id="30" name="正方形/長方形 29"/>
          <p:cNvSpPr/>
          <p:nvPr/>
        </p:nvSpPr>
        <p:spPr>
          <a:xfrm>
            <a:off x="1795421" y="1013471"/>
            <a:ext cx="461986" cy="246221"/>
          </a:xfrm>
          <a:prstGeom prst="rect">
            <a:avLst/>
          </a:prstGeom>
        </p:spPr>
        <p:txBody>
          <a:bodyPr wrap="none">
            <a:spAutoFit/>
          </a:bodyPr>
          <a:lstStyle/>
          <a:p>
            <a:r>
              <a:rPr kumimoji="1" lang="en-US" altLang="ja-JP" sz="1000" dirty="0" smtClean="0">
                <a:latin typeface="Meiryo UI" panose="020B0604030504040204" pitchFamily="50" charset="-128"/>
                <a:ea typeface="Meiryo UI" panose="020B0604030504040204" pitchFamily="50" charset="-128"/>
              </a:rPr>
              <a:t>Mar.</a:t>
            </a:r>
            <a:endParaRPr lang="ja-JP" altLang="en-US" sz="1000" dirty="0"/>
          </a:p>
        </p:txBody>
      </p:sp>
      <p:sp>
        <p:nvSpPr>
          <p:cNvPr id="31" name="正方形/長方形 30"/>
          <p:cNvSpPr/>
          <p:nvPr/>
        </p:nvSpPr>
        <p:spPr>
          <a:xfrm>
            <a:off x="4273732" y="1021071"/>
            <a:ext cx="441146" cy="246221"/>
          </a:xfrm>
          <a:prstGeom prst="rect">
            <a:avLst/>
          </a:prstGeom>
        </p:spPr>
        <p:txBody>
          <a:bodyPr wrap="none">
            <a:spAutoFit/>
          </a:bodyPr>
          <a:lstStyle/>
          <a:p>
            <a:r>
              <a:rPr kumimoji="1" lang="en-US" altLang="ja-JP" sz="1000" dirty="0" smtClean="0">
                <a:latin typeface="Meiryo UI" panose="020B0604030504040204" pitchFamily="50" charset="-128"/>
                <a:ea typeface="Meiryo UI" panose="020B0604030504040204" pitchFamily="50" charset="-128"/>
              </a:rPr>
              <a:t>Oct.</a:t>
            </a:r>
            <a:endParaRPr lang="ja-JP" altLang="en-US" sz="1000" dirty="0"/>
          </a:p>
        </p:txBody>
      </p:sp>
      <p:sp>
        <p:nvSpPr>
          <p:cNvPr id="33" name="正方形/長方形 32"/>
          <p:cNvSpPr/>
          <p:nvPr/>
        </p:nvSpPr>
        <p:spPr>
          <a:xfrm>
            <a:off x="5250013" y="1038687"/>
            <a:ext cx="461986" cy="246221"/>
          </a:xfrm>
          <a:prstGeom prst="rect">
            <a:avLst/>
          </a:prstGeom>
        </p:spPr>
        <p:txBody>
          <a:bodyPr wrap="none">
            <a:spAutoFit/>
          </a:bodyPr>
          <a:lstStyle/>
          <a:p>
            <a:r>
              <a:rPr kumimoji="1" lang="en-US" altLang="ja-JP" sz="1000" dirty="0" smtClean="0">
                <a:latin typeface="Meiryo UI" panose="020B0604030504040204" pitchFamily="50" charset="-128"/>
                <a:ea typeface="Meiryo UI" panose="020B0604030504040204" pitchFamily="50" charset="-128"/>
              </a:rPr>
              <a:t>Mar.</a:t>
            </a:r>
            <a:endParaRPr lang="ja-JP" altLang="en-US" sz="1000" dirty="0"/>
          </a:p>
        </p:txBody>
      </p:sp>
      <p:sp>
        <p:nvSpPr>
          <p:cNvPr id="37" name="正方形/長方形 36"/>
          <p:cNvSpPr/>
          <p:nvPr/>
        </p:nvSpPr>
        <p:spPr>
          <a:xfrm>
            <a:off x="3048000" y="2309250"/>
            <a:ext cx="4424939" cy="481674"/>
          </a:xfrm>
          <a:prstGeom prst="rect">
            <a:avLst/>
          </a:prstGeom>
          <a:solidFill>
            <a:srgbClr val="C1C1FF"/>
          </a:solidFill>
          <a:ln w="952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p:cNvSpPr txBox="1"/>
          <p:nvPr/>
        </p:nvSpPr>
        <p:spPr>
          <a:xfrm>
            <a:off x="3124200" y="2338685"/>
            <a:ext cx="4426523" cy="461665"/>
          </a:xfrm>
          <a:prstGeom prst="rect">
            <a:avLst/>
          </a:prstGeom>
          <a:noFill/>
        </p:spPr>
        <p:txBody>
          <a:bodyPr wrap="square" rtlCol="0">
            <a:spAutoFit/>
          </a:bodyPr>
          <a:lstStyle/>
          <a:p>
            <a:r>
              <a:rPr kumimoji="1" lang="en-US" altLang="ja-JP" sz="1200" b="1" dirty="0" smtClean="0">
                <a:latin typeface="Meiryo UI" panose="020B0604030504040204" pitchFamily="50" charset="-128"/>
                <a:ea typeface="Meiryo UI" panose="020B0604030504040204" pitchFamily="50" charset="-128"/>
              </a:rPr>
              <a:t>4KHDR:        broadcasted 20 programs </a:t>
            </a:r>
          </a:p>
          <a:p>
            <a:r>
              <a:rPr kumimoji="1" lang="en-US" altLang="ja-JP" sz="1200" b="1" dirty="0" smtClean="0">
                <a:latin typeface="Meiryo UI" panose="020B0604030504040204" pitchFamily="50" charset="-128"/>
                <a:ea typeface="Meiryo UI" panose="020B0604030504040204" pitchFamily="50" charset="-128"/>
              </a:rPr>
              <a:t>4KHDRLive:  1 Football live</a:t>
            </a:r>
          </a:p>
        </p:txBody>
      </p:sp>
      <p:sp>
        <p:nvSpPr>
          <p:cNvPr id="39" name="テキスト ボックス 38"/>
          <p:cNvSpPr txBox="1"/>
          <p:nvPr/>
        </p:nvSpPr>
        <p:spPr>
          <a:xfrm>
            <a:off x="6453535" y="2365021"/>
            <a:ext cx="1028347" cy="338554"/>
          </a:xfrm>
          <a:prstGeom prst="rect">
            <a:avLst/>
          </a:prstGeom>
          <a:noFill/>
        </p:spPr>
        <p:txBody>
          <a:bodyPr wrap="square" rtlCol="0">
            <a:spAutoFit/>
          </a:bodyPr>
          <a:lstStyle/>
          <a:p>
            <a:r>
              <a:rPr kumimoji="1" lang="en-US" altLang="ja-JP" sz="1600" b="1" dirty="0" smtClean="0">
                <a:latin typeface="Meiryo UI" panose="020B0604030504040204" pitchFamily="50" charset="-128"/>
                <a:ea typeface="Meiryo UI" panose="020B0604030504040204" pitchFamily="50" charset="-128"/>
              </a:rPr>
              <a:t>All HLG</a:t>
            </a:r>
            <a:endParaRPr kumimoji="1" lang="ja-JP" altLang="en-US" sz="1600" b="1"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1095404" y="1789373"/>
            <a:ext cx="1367824" cy="1107996"/>
          </a:xfrm>
          <a:prstGeom prst="rect">
            <a:avLst/>
          </a:prstGeom>
          <a:noFill/>
          <a:ln w="19050">
            <a:solidFill>
              <a:schemeClr val="bg1">
                <a:lumMod val="65000"/>
              </a:schemeClr>
            </a:solidFill>
          </a:ln>
        </p:spPr>
        <p:txBody>
          <a:bodyPr wrap="square" rtlCol="0">
            <a:spAutoFit/>
          </a:bodyPr>
          <a:lstStyle/>
          <a:p>
            <a:r>
              <a:rPr kumimoji="1" lang="en-US" altLang="ja-JP" sz="1100" b="1" dirty="0">
                <a:latin typeface="Meiryo UI" panose="020B0604030504040204" pitchFamily="50" charset="-128"/>
                <a:ea typeface="Meiryo UI" panose="020B0604030504040204" pitchFamily="50" charset="-128"/>
              </a:rPr>
              <a:t>All </a:t>
            </a:r>
            <a:r>
              <a:rPr kumimoji="1" lang="en-US" altLang="ja-JP" sz="1100" b="1" dirty="0" smtClean="0">
                <a:latin typeface="Meiryo UI" panose="020B0604030504040204" pitchFamily="50" charset="-128"/>
                <a:ea typeface="Meiryo UI" panose="020B0604030504040204" pitchFamily="50" charset="-128"/>
              </a:rPr>
              <a:t>programs</a:t>
            </a:r>
          </a:p>
          <a:p>
            <a:r>
              <a:rPr kumimoji="1" lang="en-US" altLang="ja-JP" sz="1100" b="1" dirty="0" smtClean="0">
                <a:latin typeface="Meiryo UI" panose="020B0604030504040204" pitchFamily="50" charset="-128"/>
                <a:ea typeface="Meiryo UI" panose="020B0604030504040204" pitchFamily="50" charset="-128"/>
              </a:rPr>
              <a:t>-4K</a:t>
            </a:r>
            <a:endParaRPr kumimoji="1" lang="ja-JP" altLang="en-US" sz="1100" b="1" dirty="0">
              <a:latin typeface="Meiryo UI" panose="020B0604030504040204" pitchFamily="50" charset="-128"/>
              <a:ea typeface="Meiryo UI" panose="020B0604030504040204" pitchFamily="50" charset="-128"/>
            </a:endParaRPr>
          </a:p>
          <a:p>
            <a:r>
              <a:rPr kumimoji="1" lang="en-US" altLang="ja-JP" sz="1100" b="1" dirty="0" smtClean="0">
                <a:latin typeface="Meiryo UI" panose="020B0604030504040204" pitchFamily="50" charset="-128"/>
                <a:ea typeface="Meiryo UI" panose="020B0604030504040204" pitchFamily="50" charset="-128"/>
              </a:rPr>
              <a:t>-HEVC 35Mbps</a:t>
            </a:r>
          </a:p>
          <a:p>
            <a:r>
              <a:rPr kumimoji="1" lang="en-US" altLang="ja-JP" sz="1100" b="1" dirty="0" smtClean="0">
                <a:latin typeface="Meiryo UI" panose="020B0604030504040204" pitchFamily="50" charset="-128"/>
                <a:ea typeface="Meiryo UI" panose="020B0604030504040204" pitchFamily="50" charset="-128"/>
              </a:rPr>
              <a:t>-BT.2020</a:t>
            </a:r>
          </a:p>
          <a:p>
            <a:r>
              <a:rPr kumimoji="1" lang="en-US" altLang="ja-JP" sz="1100" b="1" dirty="0" smtClean="0">
                <a:latin typeface="Meiryo UI" panose="020B0604030504040204" pitchFamily="50" charset="-128"/>
                <a:ea typeface="Meiryo UI" panose="020B0604030504040204" pitchFamily="50" charset="-128"/>
              </a:rPr>
              <a:t>-10 bit</a:t>
            </a:r>
          </a:p>
          <a:p>
            <a:r>
              <a:rPr kumimoji="1" lang="en-US" altLang="ja-JP" sz="1100" b="1" dirty="0" smtClean="0">
                <a:latin typeface="Meiryo UI" panose="020B0604030504040204" pitchFamily="50" charset="-128"/>
                <a:ea typeface="Meiryo UI" panose="020B0604030504040204" pitchFamily="50" charset="-128"/>
              </a:rPr>
              <a:t>-59.94fps</a:t>
            </a:r>
            <a:endParaRPr kumimoji="1" lang="ja-JP" altLang="en-US" sz="1100" b="1" dirty="0">
              <a:latin typeface="Meiryo UI" panose="020B0604030504040204" pitchFamily="50" charset="-128"/>
              <a:ea typeface="Meiryo UI" panose="020B0604030504040204" pitchFamily="50" charset="-128"/>
            </a:endParaRPr>
          </a:p>
        </p:txBody>
      </p:sp>
      <p:grpSp>
        <p:nvGrpSpPr>
          <p:cNvPr id="11" name="グループ化 10"/>
          <p:cNvGrpSpPr/>
          <p:nvPr/>
        </p:nvGrpSpPr>
        <p:grpSpPr>
          <a:xfrm>
            <a:off x="7162800" y="3257550"/>
            <a:ext cx="1089679" cy="1212055"/>
            <a:chOff x="7239000" y="3257550"/>
            <a:chExt cx="1089679" cy="1212055"/>
          </a:xfrm>
        </p:grpSpPr>
        <p:cxnSp>
          <p:nvCxnSpPr>
            <p:cNvPr id="43" name="直線コネクタ 42"/>
            <p:cNvCxnSpPr/>
            <p:nvPr/>
          </p:nvCxnSpPr>
          <p:spPr>
            <a:xfrm flipV="1">
              <a:off x="8001000" y="3392696"/>
              <a:ext cx="327679"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8001000" y="3452849"/>
              <a:ext cx="327679"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8001000" y="3523733"/>
              <a:ext cx="327679"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8001000" y="3591094"/>
              <a:ext cx="327679"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8001000" y="3654579"/>
              <a:ext cx="327679"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8001000" y="3721940"/>
              <a:ext cx="327679"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V="1">
              <a:off x="8001000" y="3792824"/>
              <a:ext cx="327679"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V="1">
              <a:off x="8001000" y="3860185"/>
              <a:ext cx="327679"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V="1">
              <a:off x="8001000" y="3924522"/>
              <a:ext cx="327679"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8001000" y="3991883"/>
              <a:ext cx="327679"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V="1">
              <a:off x="8001000" y="4062767"/>
              <a:ext cx="327679"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8001000" y="4130128"/>
              <a:ext cx="327679"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V="1">
              <a:off x="8001000" y="4193613"/>
              <a:ext cx="327679"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V="1">
              <a:off x="8001000" y="4260974"/>
              <a:ext cx="327679"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V="1">
              <a:off x="8001000" y="4331858"/>
              <a:ext cx="327679"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V="1">
              <a:off x="8001000" y="4399219"/>
              <a:ext cx="327679"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8001000" y="3335095"/>
              <a:ext cx="327679"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角丸四角形 41"/>
            <p:cNvSpPr/>
            <p:nvPr/>
          </p:nvSpPr>
          <p:spPr>
            <a:xfrm>
              <a:off x="7239000" y="3257550"/>
              <a:ext cx="811861" cy="1212055"/>
            </a:xfrm>
            <a:prstGeom prst="roundRect">
              <a:avLst/>
            </a:prstGeom>
            <a:solidFill>
              <a:srgbClr val="B9B9FF"/>
            </a:solidFill>
            <a:ln w="127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rPr>
                <a:t>4K/8K</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rPr>
                <a:t>HDR</a:t>
              </a:r>
            </a:p>
            <a:p>
              <a:pPr algn="ctr"/>
              <a:r>
                <a:rPr kumimoji="1" lang="en-US" altLang="ja-JP" sz="1100" b="1" dirty="0" smtClean="0">
                  <a:solidFill>
                    <a:schemeClr val="tx1"/>
                  </a:solidFill>
                  <a:latin typeface="Meiryo UI" panose="020B0604030504040204" pitchFamily="50" charset="-128"/>
                  <a:ea typeface="Meiryo UI" panose="020B0604030504040204" pitchFamily="50" charset="-128"/>
                </a:rPr>
                <a:t>(HLG)</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grpSp>
      <p:sp>
        <p:nvSpPr>
          <p:cNvPr id="64" name="正方形/長方形 63"/>
          <p:cNvSpPr/>
          <p:nvPr/>
        </p:nvSpPr>
        <p:spPr>
          <a:xfrm>
            <a:off x="517833" y="3460499"/>
            <a:ext cx="2732243" cy="830997"/>
          </a:xfrm>
          <a:prstGeom prst="rect">
            <a:avLst/>
          </a:prstGeom>
        </p:spPr>
        <p:txBody>
          <a:bodyPr wrap="square">
            <a:spAutoFit/>
          </a:bodyPr>
          <a:lstStyle/>
          <a:p>
            <a:r>
              <a:rPr kumimoji="1" lang="en-US" altLang="ja-JP" sz="1200" b="1" dirty="0" smtClean="0">
                <a:solidFill>
                  <a:srgbClr val="3333CC"/>
                </a:solidFill>
                <a:latin typeface="Meiryo UI" panose="020B0604030504040204" pitchFamily="50" charset="-128"/>
                <a:ea typeface="Meiryo UI" panose="020B0604030504040204" pitchFamily="50" charset="-128"/>
              </a:rPr>
              <a:t>4K broadcasting</a:t>
            </a:r>
          </a:p>
          <a:p>
            <a:r>
              <a:rPr kumimoji="1" lang="en-US" altLang="ja-JP" sz="1200" b="1" dirty="0" smtClean="0">
                <a:latin typeface="Meiryo UI" panose="020B0604030504040204" pitchFamily="50" charset="-128"/>
                <a:ea typeface="Meiryo UI" panose="020B0604030504040204" pitchFamily="50" charset="-128"/>
              </a:rPr>
              <a:t>-J:COM(cable) 4K channel </a:t>
            </a:r>
          </a:p>
          <a:p>
            <a:r>
              <a:rPr kumimoji="1" lang="en-US" altLang="ja-JP" sz="1200" b="1" dirty="0" smtClean="0">
                <a:latin typeface="Meiryo UI" panose="020B0604030504040204" pitchFamily="50" charset="-128"/>
                <a:ea typeface="Meiryo UI" panose="020B0604030504040204" pitchFamily="50" charset="-128"/>
              </a:rPr>
              <a:t>-NTT(IPTV) 4K/HDR channel</a:t>
            </a:r>
          </a:p>
          <a:p>
            <a:r>
              <a:rPr kumimoji="1" lang="en-US" altLang="ja-JP" sz="1200" b="1" dirty="0">
                <a:latin typeface="Meiryo UI" panose="020B0604030504040204" pitchFamily="50" charset="-128"/>
                <a:ea typeface="Meiryo UI" panose="020B0604030504040204" pitchFamily="50" charset="-128"/>
              </a:rPr>
              <a:t> </a:t>
            </a:r>
            <a:r>
              <a:rPr kumimoji="1" lang="en-US" altLang="ja-JP" sz="1200" b="1" dirty="0" smtClean="0">
                <a:latin typeface="Meiryo UI" panose="020B0604030504040204" pitchFamily="50" charset="-128"/>
                <a:ea typeface="Meiryo UI" panose="020B0604030504040204" pitchFamily="50" charset="-128"/>
              </a:rPr>
              <a:t> (baseball live with HLG)</a:t>
            </a:r>
            <a:endParaRPr kumimoji="1" lang="ja-JP" altLang="en-US" sz="1200" b="1" dirty="0">
              <a:latin typeface="Meiryo UI" panose="020B0604030504040204" pitchFamily="50" charset="-128"/>
              <a:ea typeface="Meiryo UI" panose="020B0604030504040204" pitchFamily="50" charset="-128"/>
            </a:endParaRPr>
          </a:p>
        </p:txBody>
      </p:sp>
      <p:cxnSp>
        <p:nvCxnSpPr>
          <p:cNvPr id="67" name="直線コネクタ 66"/>
          <p:cNvCxnSpPr/>
          <p:nvPr/>
        </p:nvCxnSpPr>
        <p:spPr>
          <a:xfrm>
            <a:off x="304800" y="3105150"/>
            <a:ext cx="8305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8" name="図 6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33048" y="1809526"/>
            <a:ext cx="940526" cy="627017"/>
          </a:xfrm>
          <a:prstGeom prst="rect">
            <a:avLst/>
          </a:prstGeom>
          <a:ln>
            <a:solidFill>
              <a:schemeClr val="bg1">
                <a:lumMod val="65000"/>
              </a:schemeClr>
            </a:solidFill>
          </a:ln>
        </p:spPr>
      </p:pic>
      <p:sp>
        <p:nvSpPr>
          <p:cNvPr id="69" name="正方形/長方形 68"/>
          <p:cNvSpPr/>
          <p:nvPr/>
        </p:nvSpPr>
        <p:spPr>
          <a:xfrm>
            <a:off x="7611057" y="2399189"/>
            <a:ext cx="1338828" cy="600164"/>
          </a:xfrm>
          <a:prstGeom prst="rect">
            <a:avLst/>
          </a:prstGeom>
        </p:spPr>
        <p:txBody>
          <a:bodyPr wrap="none">
            <a:spAutoFit/>
          </a:bodyPr>
          <a:lstStyle/>
          <a:p>
            <a:r>
              <a:rPr kumimoji="1" lang="en-US" altLang="ja-JP" sz="1100" b="1" dirty="0" smtClean="0">
                <a:latin typeface="Meiryo UI" panose="020B0604030504040204" pitchFamily="50" charset="-128"/>
                <a:ea typeface="Meiryo UI" panose="020B0604030504040204" pitchFamily="50" charset="-128"/>
              </a:rPr>
              <a:t>4KHDR OB Van</a:t>
            </a:r>
          </a:p>
          <a:p>
            <a:r>
              <a:rPr kumimoji="1" lang="en-US" altLang="ja-JP" sz="1100" b="1" dirty="0" smtClean="0">
                <a:latin typeface="Meiryo UI" panose="020B0604030504040204" pitchFamily="50" charset="-128"/>
                <a:ea typeface="Meiryo UI" panose="020B0604030504040204" pitchFamily="50" charset="-128"/>
              </a:rPr>
              <a:t>Slog3 workflow</a:t>
            </a:r>
          </a:p>
          <a:p>
            <a:r>
              <a:rPr kumimoji="1" lang="en-US" altLang="ja-JP" sz="1100" b="1" dirty="0" smtClean="0">
                <a:latin typeface="Meiryo UI" panose="020B0604030504040204" pitchFamily="50" charset="-128"/>
                <a:ea typeface="Meiryo UI" panose="020B0604030504040204" pitchFamily="50" charset="-128"/>
              </a:rPr>
              <a:t>Feb.2017~</a:t>
            </a:r>
            <a:endParaRPr lang="ja-JP" altLang="en-US" sz="1100" dirty="0"/>
          </a:p>
        </p:txBody>
      </p:sp>
      <p:sp>
        <p:nvSpPr>
          <p:cNvPr id="70" name="二等辺三角形 69"/>
          <p:cNvSpPr/>
          <p:nvPr/>
        </p:nvSpPr>
        <p:spPr>
          <a:xfrm>
            <a:off x="5029200" y="1047750"/>
            <a:ext cx="76200" cy="145258"/>
          </a:xfrm>
          <a:prstGeom prst="triangle">
            <a:avLst/>
          </a:prstGeom>
          <a:solidFill>
            <a:srgbClr val="33CC33"/>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5" name="カギ線コネクタ 74"/>
          <p:cNvCxnSpPr>
            <a:stCxn id="68" idx="0"/>
            <a:endCxn id="70" idx="3"/>
          </p:cNvCxnSpPr>
          <p:nvPr/>
        </p:nvCxnSpPr>
        <p:spPr>
          <a:xfrm rot="16200000" flipV="1">
            <a:off x="6327047" y="-66739"/>
            <a:ext cx="616518" cy="3136011"/>
          </a:xfrm>
          <a:prstGeom prst="bentConnector3">
            <a:avLst>
              <a:gd name="adj1" fmla="val 93314"/>
            </a:avLst>
          </a:prstGeom>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151312" y="3179283"/>
            <a:ext cx="3437159" cy="307777"/>
          </a:xfrm>
          <a:prstGeom prst="rect">
            <a:avLst/>
          </a:prstGeom>
          <a:noFill/>
        </p:spPr>
        <p:txBody>
          <a:bodyPr wrap="none" rtlCol="0">
            <a:spAutoFit/>
          </a:bodyPr>
          <a:lstStyle/>
          <a:p>
            <a:r>
              <a:rPr kumimoji="1" lang="en-US" altLang="ja-JP" sz="1400" b="1" dirty="0" smtClean="0">
                <a:latin typeface="Meiryo UI" panose="020B0604030504040204" pitchFamily="50" charset="-128"/>
                <a:ea typeface="Meiryo UI" panose="020B0604030504040204" pitchFamily="50" charset="-128"/>
              </a:rPr>
              <a:t>4K/8K HDR broadcasting in Japan</a:t>
            </a:r>
            <a:endParaRPr kumimoji="1" lang="ja-JP" altLang="en-US" sz="1400" b="1" dirty="0">
              <a:latin typeface="Meiryo UI" panose="020B0604030504040204" pitchFamily="50" charset="-128"/>
              <a:ea typeface="Meiryo UI" panose="020B0604030504040204" pitchFamily="50" charset="-128"/>
            </a:endParaRPr>
          </a:p>
        </p:txBody>
      </p:sp>
      <p:sp>
        <p:nvSpPr>
          <p:cNvPr id="2" name="右中かっこ 1"/>
          <p:cNvSpPr/>
          <p:nvPr/>
        </p:nvSpPr>
        <p:spPr>
          <a:xfrm>
            <a:off x="8328679" y="3991883"/>
            <a:ext cx="129521" cy="40733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3" name="正方形/長方形 2"/>
          <p:cNvSpPr/>
          <p:nvPr/>
        </p:nvSpPr>
        <p:spPr>
          <a:xfrm>
            <a:off x="8348235" y="3968332"/>
            <a:ext cx="825867" cy="430887"/>
          </a:xfrm>
          <a:prstGeom prst="rect">
            <a:avLst/>
          </a:prstGeom>
        </p:spPr>
        <p:txBody>
          <a:bodyPr wrap="none">
            <a:spAutoFit/>
          </a:bodyPr>
          <a:lstStyle/>
          <a:p>
            <a:r>
              <a:rPr kumimoji="1" lang="en-US" altLang="ja-JP" sz="1100" b="1" dirty="0" smtClean="0">
                <a:latin typeface="Meiryo UI" panose="020B0604030504040204" pitchFamily="50" charset="-128"/>
                <a:ea typeface="Meiryo UI" panose="020B0604030504040204" pitchFamily="50" charset="-128"/>
              </a:rPr>
              <a:t>SKY-P</a:t>
            </a:r>
          </a:p>
          <a:p>
            <a:r>
              <a:rPr kumimoji="1" lang="en-US" altLang="ja-JP" sz="1100" b="1" dirty="0" smtClean="0">
                <a:latin typeface="Meiryo UI" panose="020B0604030504040204" pitchFamily="50" charset="-128"/>
                <a:ea typeface="Meiryo UI" panose="020B0604030504040204" pitchFamily="50" charset="-128"/>
              </a:rPr>
              <a:t>platform</a:t>
            </a:r>
            <a:endParaRPr lang="ja-JP" altLang="en-US" sz="1100" dirty="0"/>
          </a:p>
        </p:txBody>
      </p:sp>
      <p:sp>
        <p:nvSpPr>
          <p:cNvPr id="16" name="正方形/長方形 15"/>
          <p:cNvSpPr/>
          <p:nvPr/>
        </p:nvSpPr>
        <p:spPr>
          <a:xfrm>
            <a:off x="2961234" y="2804625"/>
            <a:ext cx="4898519" cy="276999"/>
          </a:xfrm>
          <a:prstGeom prst="rect">
            <a:avLst/>
          </a:prstGeom>
        </p:spPr>
        <p:txBody>
          <a:bodyPr wrap="square">
            <a:spAutoFit/>
          </a:bodyPr>
          <a:lstStyle/>
          <a:p>
            <a:r>
              <a:rPr kumimoji="1" lang="en-US" altLang="ja-JP" sz="1200" b="1" dirty="0">
                <a:latin typeface="Meiryo UI" panose="020B0604030504040204" pitchFamily="50" charset="-128"/>
                <a:ea typeface="Meiryo UI" panose="020B0604030504040204" pitchFamily="50" charset="-128"/>
              </a:rPr>
              <a:t>Produced in Slog3, converted to HLG/BT2020 &amp; HD709</a:t>
            </a:r>
            <a:endParaRPr kumimoji="1" lang="ja-JP" altLang="en-US" sz="1200" b="1" dirty="0">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14707" y="145755"/>
            <a:ext cx="1490092" cy="189525"/>
          </a:xfrm>
          <a:prstGeom prst="rect">
            <a:avLst/>
          </a:prstGeom>
        </p:spPr>
      </p:pic>
      <p:sp>
        <p:nvSpPr>
          <p:cNvPr id="66" name="正方形/長方形 65"/>
          <p:cNvSpPr/>
          <p:nvPr/>
        </p:nvSpPr>
        <p:spPr>
          <a:xfrm>
            <a:off x="274117" y="1495992"/>
            <a:ext cx="1229824" cy="261610"/>
          </a:xfrm>
          <a:prstGeom prst="rect">
            <a:avLst/>
          </a:prstGeom>
        </p:spPr>
        <p:txBody>
          <a:bodyPr wrap="none">
            <a:spAutoFit/>
          </a:bodyPr>
          <a:lstStyle/>
          <a:p>
            <a:r>
              <a:rPr kumimoji="1" lang="en-US" altLang="ja-JP" sz="1100" b="1" dirty="0" smtClean="0">
                <a:latin typeface="Meiryo UI" panose="020B0604030504040204" pitchFamily="50" charset="-128"/>
                <a:ea typeface="Meiryo UI" panose="020B0604030504040204" pitchFamily="50" charset="-128"/>
              </a:rPr>
              <a:t>Own channels</a:t>
            </a:r>
            <a:endParaRPr lang="ja-JP" altLang="en-US" sz="1100" dirty="0"/>
          </a:p>
        </p:txBody>
      </p:sp>
      <p:sp>
        <p:nvSpPr>
          <p:cNvPr id="62" name="Title 1"/>
          <p:cNvSpPr txBox="1">
            <a:spLocks/>
          </p:cNvSpPr>
          <p:nvPr/>
        </p:nvSpPr>
        <p:spPr>
          <a:xfrm>
            <a:off x="1456261" y="204633"/>
            <a:ext cx="5791200" cy="26342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sz="1800" b="1" dirty="0" smtClean="0">
                <a:latin typeface="Meiryo UI" panose="020B0604030504040204" pitchFamily="50" charset="-128"/>
                <a:ea typeface="Meiryo UI" panose="020B0604030504040204" pitchFamily="50" charset="-128"/>
              </a:rPr>
              <a:t>UHD HDR broadcasting [Japan]</a:t>
            </a:r>
            <a:endParaRPr lang="en-US" sz="1800" b="1" dirty="0">
              <a:latin typeface="Meiryo UI" panose="020B0604030504040204" pitchFamily="50" charset="-128"/>
              <a:ea typeface="Meiryo UI" panose="020B0604030504040204" pitchFamily="50" charset="-128"/>
            </a:endParaRPr>
          </a:p>
        </p:txBody>
      </p:sp>
      <p:sp>
        <p:nvSpPr>
          <p:cNvPr id="71" name="正方形/長方形 70"/>
          <p:cNvSpPr/>
          <p:nvPr/>
        </p:nvSpPr>
        <p:spPr>
          <a:xfrm>
            <a:off x="3505200" y="3460500"/>
            <a:ext cx="3677071" cy="830997"/>
          </a:xfrm>
          <a:prstGeom prst="rect">
            <a:avLst/>
          </a:prstGeom>
        </p:spPr>
        <p:txBody>
          <a:bodyPr wrap="square">
            <a:spAutoFit/>
          </a:bodyPr>
          <a:lstStyle/>
          <a:p>
            <a:r>
              <a:rPr kumimoji="1" lang="en-US" altLang="ja-JP" sz="1200" b="1" dirty="0" smtClean="0">
                <a:solidFill>
                  <a:srgbClr val="3333CC"/>
                </a:solidFill>
                <a:latin typeface="Meiryo UI" panose="020B0604030504040204" pitchFamily="50" charset="-128"/>
                <a:ea typeface="Meiryo UI" panose="020B0604030504040204" pitchFamily="50" charset="-128"/>
              </a:rPr>
              <a:t>Coming 4K/8K HDR broadcasting</a:t>
            </a:r>
          </a:p>
          <a:p>
            <a:r>
              <a:rPr kumimoji="1" lang="en-US" altLang="ja-JP" sz="1200" b="1" dirty="0" smtClean="0">
                <a:latin typeface="Meiryo UI" panose="020B0604030504040204" pitchFamily="50" charset="-128"/>
                <a:ea typeface="Meiryo UI" panose="020B0604030504040204" pitchFamily="50" charset="-128"/>
              </a:rPr>
              <a:t>-All key stations will start UHD/HDR</a:t>
            </a:r>
          </a:p>
          <a:p>
            <a:r>
              <a:rPr kumimoji="1" lang="en-US" altLang="ja-JP" sz="1200" b="1" dirty="0">
                <a:latin typeface="Meiryo UI" panose="020B0604030504040204" pitchFamily="50" charset="-128"/>
                <a:ea typeface="Meiryo UI" panose="020B0604030504040204" pitchFamily="50" charset="-128"/>
              </a:rPr>
              <a:t> </a:t>
            </a:r>
            <a:r>
              <a:rPr kumimoji="1" lang="en-US" altLang="ja-JP" sz="1200" b="1" dirty="0" smtClean="0">
                <a:latin typeface="Meiryo UI" panose="020B0604030504040204" pitchFamily="50" charset="-128"/>
                <a:ea typeface="Meiryo UI" panose="020B0604030504040204" pitchFamily="50" charset="-128"/>
              </a:rPr>
              <a:t> satellite broadcasting (Total 19 channels)</a:t>
            </a:r>
          </a:p>
          <a:p>
            <a:r>
              <a:rPr kumimoji="1" lang="en-US" altLang="ja-JP" sz="1200" b="1" dirty="0" smtClean="0">
                <a:latin typeface="Meiryo UI" panose="020B0604030504040204" pitchFamily="50" charset="-128"/>
                <a:ea typeface="Meiryo UI" panose="020B0604030504040204" pitchFamily="50" charset="-128"/>
              </a:rPr>
              <a:t>-HDR will be HLG</a:t>
            </a:r>
            <a:endParaRPr kumimoji="1"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416799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89987" y="2688939"/>
            <a:ext cx="359008" cy="359008"/>
          </a:xfrm>
          <a:prstGeom prst="rect">
            <a:avLst/>
          </a:prstGeom>
          <a:ln>
            <a:solidFill>
              <a:schemeClr val="tx1"/>
            </a:solidFill>
          </a:ln>
        </p:spPr>
      </p:pic>
      <p:sp>
        <p:nvSpPr>
          <p:cNvPr id="5" name="Eingebuchteter Richtungspfeil 5"/>
          <p:cNvSpPr>
            <a:spLocks noChangeArrowheads="1"/>
          </p:cNvSpPr>
          <p:nvPr/>
        </p:nvSpPr>
        <p:spPr bwMode="auto">
          <a:xfrm>
            <a:off x="1891925" y="2146300"/>
            <a:ext cx="1836737" cy="381000"/>
          </a:xfrm>
          <a:prstGeom prst="chevron">
            <a:avLst>
              <a:gd name="adj" fmla="val 20511"/>
            </a:avLst>
          </a:prstGeom>
          <a:solidFill>
            <a:schemeClr val="bg1"/>
          </a:solidFill>
          <a:ln w="9525">
            <a:solidFill>
              <a:schemeClr val="tx1"/>
            </a:solidFill>
            <a:round/>
            <a:headEnd/>
            <a:tailEnd/>
          </a:ln>
        </p:spPr>
        <p:txBody>
          <a:bodyPr lIns="0" tIns="0" rIns="0" bIns="0" anchor="ctr" anchorCtr="1"/>
          <a:lstStyle>
            <a:lvl1pPr>
              <a:defRPr sz="2300">
                <a:solidFill>
                  <a:schemeClr val="tx1"/>
                </a:solidFill>
                <a:latin typeface="Sky Text" charset="0"/>
                <a:ea typeface="MS PGothic" charset="-128"/>
              </a:defRPr>
            </a:lvl1pPr>
            <a:lvl2pPr marL="742950" indent="-285750">
              <a:defRPr sz="2300">
                <a:solidFill>
                  <a:schemeClr val="tx1"/>
                </a:solidFill>
                <a:latin typeface="Sky Text" charset="0"/>
                <a:ea typeface="MS PGothic" charset="-128"/>
              </a:defRPr>
            </a:lvl2pPr>
            <a:lvl3pPr marL="1143000" indent="-228600">
              <a:defRPr sz="2300">
                <a:solidFill>
                  <a:schemeClr val="tx1"/>
                </a:solidFill>
                <a:latin typeface="Sky Text" charset="0"/>
                <a:ea typeface="MS PGothic" charset="-128"/>
              </a:defRPr>
            </a:lvl3pPr>
            <a:lvl4pPr marL="1600200" indent="-228600">
              <a:defRPr sz="2300">
                <a:solidFill>
                  <a:schemeClr val="tx1"/>
                </a:solidFill>
                <a:latin typeface="Sky Text" charset="0"/>
                <a:ea typeface="MS PGothic" charset="-128"/>
              </a:defRPr>
            </a:lvl4pPr>
            <a:lvl5pPr marL="2057400" indent="-228600">
              <a:defRPr sz="2300">
                <a:solidFill>
                  <a:schemeClr val="tx1"/>
                </a:solidFill>
                <a:latin typeface="Sky Text" charset="0"/>
                <a:ea typeface="MS PGothic" charset="-128"/>
              </a:defRPr>
            </a:lvl5pPr>
            <a:lvl6pPr marL="2514600" indent="-228600" defTabSz="1169988" eaLnBrk="0" fontAlgn="base" hangingPunct="0">
              <a:spcBef>
                <a:spcPct val="0"/>
              </a:spcBef>
              <a:spcAft>
                <a:spcPct val="0"/>
              </a:spcAft>
              <a:defRPr sz="2300">
                <a:solidFill>
                  <a:schemeClr val="tx1"/>
                </a:solidFill>
                <a:latin typeface="Sky Text" charset="0"/>
                <a:ea typeface="MS PGothic" charset="-128"/>
              </a:defRPr>
            </a:lvl6pPr>
            <a:lvl7pPr marL="2971800" indent="-228600" defTabSz="1169988" eaLnBrk="0" fontAlgn="base" hangingPunct="0">
              <a:spcBef>
                <a:spcPct val="0"/>
              </a:spcBef>
              <a:spcAft>
                <a:spcPct val="0"/>
              </a:spcAft>
              <a:defRPr sz="2300">
                <a:solidFill>
                  <a:schemeClr val="tx1"/>
                </a:solidFill>
                <a:latin typeface="Sky Text" charset="0"/>
                <a:ea typeface="MS PGothic" charset="-128"/>
              </a:defRPr>
            </a:lvl7pPr>
            <a:lvl8pPr marL="3429000" indent="-228600" defTabSz="1169988" eaLnBrk="0" fontAlgn="base" hangingPunct="0">
              <a:spcBef>
                <a:spcPct val="0"/>
              </a:spcBef>
              <a:spcAft>
                <a:spcPct val="0"/>
              </a:spcAft>
              <a:defRPr sz="2300">
                <a:solidFill>
                  <a:schemeClr val="tx1"/>
                </a:solidFill>
                <a:latin typeface="Sky Text" charset="0"/>
                <a:ea typeface="MS PGothic" charset="-128"/>
              </a:defRPr>
            </a:lvl8pPr>
            <a:lvl9pPr marL="3886200" indent="-228600" defTabSz="1169988" eaLnBrk="0" fontAlgn="base" hangingPunct="0">
              <a:spcBef>
                <a:spcPct val="0"/>
              </a:spcBef>
              <a:spcAft>
                <a:spcPct val="0"/>
              </a:spcAft>
              <a:defRPr sz="2300">
                <a:solidFill>
                  <a:schemeClr val="tx1"/>
                </a:solidFill>
                <a:latin typeface="Sky Text" charset="0"/>
                <a:ea typeface="MS PGothic" charset="-128"/>
              </a:defRPr>
            </a:lvl9pPr>
          </a:lstStyle>
          <a:p>
            <a:r>
              <a:rPr lang="en-US" altLang="de-DE" sz="1600">
                <a:latin typeface="Sky Text Medium" charset="0"/>
              </a:rPr>
              <a:t>2013</a:t>
            </a:r>
          </a:p>
        </p:txBody>
      </p:sp>
      <p:sp>
        <p:nvSpPr>
          <p:cNvPr id="6" name="Eingebuchteter Richtungspfeil 5"/>
          <p:cNvSpPr>
            <a:spLocks noChangeArrowheads="1"/>
          </p:cNvSpPr>
          <p:nvPr/>
        </p:nvSpPr>
        <p:spPr bwMode="auto">
          <a:xfrm>
            <a:off x="136150" y="2146300"/>
            <a:ext cx="1836737" cy="381000"/>
          </a:xfrm>
          <a:prstGeom prst="chevron">
            <a:avLst>
              <a:gd name="adj" fmla="val 20511"/>
            </a:avLst>
          </a:prstGeom>
          <a:solidFill>
            <a:schemeClr val="bg1"/>
          </a:solidFill>
          <a:ln w="9525">
            <a:solidFill>
              <a:schemeClr val="tx1"/>
            </a:solidFill>
            <a:round/>
            <a:headEnd/>
            <a:tailEnd/>
          </a:ln>
        </p:spPr>
        <p:txBody>
          <a:bodyPr lIns="0" tIns="0" rIns="0" bIns="0" anchor="ctr" anchorCtr="1"/>
          <a:lstStyle>
            <a:lvl1pPr>
              <a:defRPr sz="2300">
                <a:solidFill>
                  <a:schemeClr val="tx1"/>
                </a:solidFill>
                <a:latin typeface="Sky Text" charset="0"/>
                <a:ea typeface="MS PGothic" charset="-128"/>
              </a:defRPr>
            </a:lvl1pPr>
            <a:lvl2pPr marL="742950" indent="-285750">
              <a:defRPr sz="2300">
                <a:solidFill>
                  <a:schemeClr val="tx1"/>
                </a:solidFill>
                <a:latin typeface="Sky Text" charset="0"/>
                <a:ea typeface="MS PGothic" charset="-128"/>
              </a:defRPr>
            </a:lvl2pPr>
            <a:lvl3pPr marL="1143000" indent="-228600">
              <a:defRPr sz="2300">
                <a:solidFill>
                  <a:schemeClr val="tx1"/>
                </a:solidFill>
                <a:latin typeface="Sky Text" charset="0"/>
                <a:ea typeface="MS PGothic" charset="-128"/>
              </a:defRPr>
            </a:lvl3pPr>
            <a:lvl4pPr marL="1600200" indent="-228600">
              <a:defRPr sz="2300">
                <a:solidFill>
                  <a:schemeClr val="tx1"/>
                </a:solidFill>
                <a:latin typeface="Sky Text" charset="0"/>
                <a:ea typeface="MS PGothic" charset="-128"/>
              </a:defRPr>
            </a:lvl4pPr>
            <a:lvl5pPr marL="2057400" indent="-228600">
              <a:defRPr sz="2300">
                <a:solidFill>
                  <a:schemeClr val="tx1"/>
                </a:solidFill>
                <a:latin typeface="Sky Text" charset="0"/>
                <a:ea typeface="MS PGothic" charset="-128"/>
              </a:defRPr>
            </a:lvl5pPr>
            <a:lvl6pPr marL="2514600" indent="-228600" defTabSz="1169988" eaLnBrk="0" fontAlgn="base" hangingPunct="0">
              <a:spcBef>
                <a:spcPct val="0"/>
              </a:spcBef>
              <a:spcAft>
                <a:spcPct val="0"/>
              </a:spcAft>
              <a:defRPr sz="2300">
                <a:solidFill>
                  <a:schemeClr val="tx1"/>
                </a:solidFill>
                <a:latin typeface="Sky Text" charset="0"/>
                <a:ea typeface="MS PGothic" charset="-128"/>
              </a:defRPr>
            </a:lvl6pPr>
            <a:lvl7pPr marL="2971800" indent="-228600" defTabSz="1169988" eaLnBrk="0" fontAlgn="base" hangingPunct="0">
              <a:spcBef>
                <a:spcPct val="0"/>
              </a:spcBef>
              <a:spcAft>
                <a:spcPct val="0"/>
              </a:spcAft>
              <a:defRPr sz="2300">
                <a:solidFill>
                  <a:schemeClr val="tx1"/>
                </a:solidFill>
                <a:latin typeface="Sky Text" charset="0"/>
                <a:ea typeface="MS PGothic" charset="-128"/>
              </a:defRPr>
            </a:lvl7pPr>
            <a:lvl8pPr marL="3429000" indent="-228600" defTabSz="1169988" eaLnBrk="0" fontAlgn="base" hangingPunct="0">
              <a:spcBef>
                <a:spcPct val="0"/>
              </a:spcBef>
              <a:spcAft>
                <a:spcPct val="0"/>
              </a:spcAft>
              <a:defRPr sz="2300">
                <a:solidFill>
                  <a:schemeClr val="tx1"/>
                </a:solidFill>
                <a:latin typeface="Sky Text" charset="0"/>
                <a:ea typeface="MS PGothic" charset="-128"/>
              </a:defRPr>
            </a:lvl8pPr>
            <a:lvl9pPr marL="3886200" indent="-228600" defTabSz="1169988" eaLnBrk="0" fontAlgn="base" hangingPunct="0">
              <a:spcBef>
                <a:spcPct val="0"/>
              </a:spcBef>
              <a:spcAft>
                <a:spcPct val="0"/>
              </a:spcAft>
              <a:defRPr sz="2300">
                <a:solidFill>
                  <a:schemeClr val="tx1"/>
                </a:solidFill>
                <a:latin typeface="Sky Text" charset="0"/>
                <a:ea typeface="MS PGothic" charset="-128"/>
              </a:defRPr>
            </a:lvl9pPr>
          </a:lstStyle>
          <a:p>
            <a:r>
              <a:rPr lang="en-US" altLang="de-DE" sz="1600">
                <a:latin typeface="Sky Text Medium" charset="0"/>
              </a:rPr>
              <a:t>… 2012</a:t>
            </a:r>
          </a:p>
        </p:txBody>
      </p:sp>
      <p:sp>
        <p:nvSpPr>
          <p:cNvPr id="7" name="Eingebuchteter Richtungspfeil 6"/>
          <p:cNvSpPr>
            <a:spLocks noChangeArrowheads="1"/>
          </p:cNvSpPr>
          <p:nvPr/>
        </p:nvSpPr>
        <p:spPr bwMode="auto">
          <a:xfrm>
            <a:off x="3639762" y="2146300"/>
            <a:ext cx="1835150" cy="381000"/>
          </a:xfrm>
          <a:prstGeom prst="chevron">
            <a:avLst>
              <a:gd name="adj" fmla="val 22299"/>
            </a:avLst>
          </a:prstGeom>
          <a:solidFill>
            <a:schemeClr val="bg1"/>
          </a:solidFill>
          <a:ln w="9525">
            <a:solidFill>
              <a:schemeClr val="tx1"/>
            </a:solidFill>
            <a:round/>
            <a:headEnd/>
            <a:tailEnd/>
          </a:ln>
        </p:spPr>
        <p:txBody>
          <a:bodyPr lIns="0" tIns="0" rIns="0" bIns="0" anchor="ctr" anchorCtr="1"/>
          <a:lstStyle>
            <a:lvl1pPr>
              <a:defRPr sz="2300">
                <a:solidFill>
                  <a:schemeClr val="tx1"/>
                </a:solidFill>
                <a:latin typeface="Sky Text" charset="0"/>
                <a:ea typeface="MS PGothic" charset="-128"/>
              </a:defRPr>
            </a:lvl1pPr>
            <a:lvl2pPr marL="742950" indent="-285750">
              <a:defRPr sz="2300">
                <a:solidFill>
                  <a:schemeClr val="tx1"/>
                </a:solidFill>
                <a:latin typeface="Sky Text" charset="0"/>
                <a:ea typeface="MS PGothic" charset="-128"/>
              </a:defRPr>
            </a:lvl2pPr>
            <a:lvl3pPr marL="1143000" indent="-228600">
              <a:defRPr sz="2300">
                <a:solidFill>
                  <a:schemeClr val="tx1"/>
                </a:solidFill>
                <a:latin typeface="Sky Text" charset="0"/>
                <a:ea typeface="MS PGothic" charset="-128"/>
              </a:defRPr>
            </a:lvl3pPr>
            <a:lvl4pPr marL="1600200" indent="-228600">
              <a:defRPr sz="2300">
                <a:solidFill>
                  <a:schemeClr val="tx1"/>
                </a:solidFill>
                <a:latin typeface="Sky Text" charset="0"/>
                <a:ea typeface="MS PGothic" charset="-128"/>
              </a:defRPr>
            </a:lvl4pPr>
            <a:lvl5pPr marL="2057400" indent="-228600">
              <a:defRPr sz="2300">
                <a:solidFill>
                  <a:schemeClr val="tx1"/>
                </a:solidFill>
                <a:latin typeface="Sky Text" charset="0"/>
                <a:ea typeface="MS PGothic" charset="-128"/>
              </a:defRPr>
            </a:lvl5pPr>
            <a:lvl6pPr marL="2514600" indent="-228600" defTabSz="1169988" eaLnBrk="0" fontAlgn="base" hangingPunct="0">
              <a:spcBef>
                <a:spcPct val="0"/>
              </a:spcBef>
              <a:spcAft>
                <a:spcPct val="0"/>
              </a:spcAft>
              <a:defRPr sz="2300">
                <a:solidFill>
                  <a:schemeClr val="tx1"/>
                </a:solidFill>
                <a:latin typeface="Sky Text" charset="0"/>
                <a:ea typeface="MS PGothic" charset="-128"/>
              </a:defRPr>
            </a:lvl6pPr>
            <a:lvl7pPr marL="2971800" indent="-228600" defTabSz="1169988" eaLnBrk="0" fontAlgn="base" hangingPunct="0">
              <a:spcBef>
                <a:spcPct val="0"/>
              </a:spcBef>
              <a:spcAft>
                <a:spcPct val="0"/>
              </a:spcAft>
              <a:defRPr sz="2300">
                <a:solidFill>
                  <a:schemeClr val="tx1"/>
                </a:solidFill>
                <a:latin typeface="Sky Text" charset="0"/>
                <a:ea typeface="MS PGothic" charset="-128"/>
              </a:defRPr>
            </a:lvl7pPr>
            <a:lvl8pPr marL="3429000" indent="-228600" defTabSz="1169988" eaLnBrk="0" fontAlgn="base" hangingPunct="0">
              <a:spcBef>
                <a:spcPct val="0"/>
              </a:spcBef>
              <a:spcAft>
                <a:spcPct val="0"/>
              </a:spcAft>
              <a:defRPr sz="2300">
                <a:solidFill>
                  <a:schemeClr val="tx1"/>
                </a:solidFill>
                <a:latin typeface="Sky Text" charset="0"/>
                <a:ea typeface="MS PGothic" charset="-128"/>
              </a:defRPr>
            </a:lvl8pPr>
            <a:lvl9pPr marL="3886200" indent="-228600" defTabSz="1169988" eaLnBrk="0" fontAlgn="base" hangingPunct="0">
              <a:spcBef>
                <a:spcPct val="0"/>
              </a:spcBef>
              <a:spcAft>
                <a:spcPct val="0"/>
              </a:spcAft>
              <a:defRPr sz="2300">
                <a:solidFill>
                  <a:schemeClr val="tx1"/>
                </a:solidFill>
                <a:latin typeface="Sky Text" charset="0"/>
                <a:ea typeface="MS PGothic" charset="-128"/>
              </a:defRPr>
            </a:lvl9pPr>
          </a:lstStyle>
          <a:p>
            <a:r>
              <a:rPr lang="en-US" altLang="de-DE" sz="1600">
                <a:latin typeface="Sky Text Medium" charset="0"/>
              </a:rPr>
              <a:t>2014</a:t>
            </a:r>
          </a:p>
        </p:txBody>
      </p:sp>
      <p:pic>
        <p:nvPicPr>
          <p:cNvPr id="8" name="Picture 16" descr="bvb-logo"/>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769687" y="488950"/>
            <a:ext cx="2524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fcb-log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80762" y="488950"/>
            <a:ext cx="2524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9"/>
          <p:cNvSpPr txBox="1">
            <a:spLocks noChangeArrowheads="1"/>
          </p:cNvSpPr>
          <p:nvPr/>
        </p:nvSpPr>
        <p:spPr bwMode="auto">
          <a:xfrm>
            <a:off x="1474412" y="684212"/>
            <a:ext cx="557213" cy="338138"/>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dirty="0" smtClean="0">
                <a:solidFill>
                  <a:srgbClr val="000000"/>
                </a:solidFill>
                <a:latin typeface="+mn-lt"/>
              </a:rPr>
              <a:t>1 Dec</a:t>
            </a:r>
          </a:p>
          <a:p>
            <a:pPr algn="ctr">
              <a:defRPr/>
            </a:pPr>
            <a:r>
              <a:rPr lang="en-US" sz="800" dirty="0" smtClean="0">
                <a:solidFill>
                  <a:srgbClr val="000000"/>
                </a:solidFill>
                <a:latin typeface="+mn-lt"/>
              </a:rPr>
              <a:t>50/100p</a:t>
            </a:r>
          </a:p>
        </p:txBody>
      </p:sp>
      <p:cxnSp>
        <p:nvCxnSpPr>
          <p:cNvPr id="11" name="Gerade Verbindung mit Pfeil 32"/>
          <p:cNvCxnSpPr>
            <a:cxnSpLocks noChangeShapeType="1"/>
          </p:cNvCxnSpPr>
          <p:nvPr/>
        </p:nvCxnSpPr>
        <p:spPr bwMode="auto">
          <a:xfrm rot="5400000">
            <a:off x="1174374" y="1566863"/>
            <a:ext cx="116522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pic>
        <p:nvPicPr>
          <p:cNvPr id="12" name="Bild 11" descr="Nuernberg.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061787" y="1263650"/>
            <a:ext cx="2524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bvb-logo"/>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787150" y="1263650"/>
            <a:ext cx="2524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feld 13"/>
          <p:cNvSpPr txBox="1">
            <a:spLocks noChangeArrowheads="1"/>
          </p:cNvSpPr>
          <p:nvPr/>
        </p:nvSpPr>
        <p:spPr bwMode="auto">
          <a:xfrm>
            <a:off x="1780800" y="1470025"/>
            <a:ext cx="547687" cy="338137"/>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smtClean="0">
                <a:solidFill>
                  <a:srgbClr val="000000"/>
                </a:solidFill>
                <a:latin typeface="+mn-lt"/>
              </a:rPr>
              <a:t>25 Jan</a:t>
            </a:r>
          </a:p>
          <a:p>
            <a:pPr algn="ctr">
              <a:defRPr/>
            </a:pPr>
            <a:r>
              <a:rPr lang="en-US" sz="800" smtClean="0">
                <a:solidFill>
                  <a:srgbClr val="000000"/>
                </a:solidFill>
                <a:latin typeface="+mn-lt"/>
              </a:rPr>
              <a:t>30/120p</a:t>
            </a:r>
          </a:p>
        </p:txBody>
      </p:sp>
      <p:cxnSp>
        <p:nvCxnSpPr>
          <p:cNvPr id="15" name="Gerade Verbindung mit Pfeil 34"/>
          <p:cNvCxnSpPr>
            <a:cxnSpLocks noChangeShapeType="1"/>
          </p:cNvCxnSpPr>
          <p:nvPr/>
        </p:nvCxnSpPr>
        <p:spPr bwMode="auto">
          <a:xfrm rot="5400000">
            <a:off x="1878431" y="1969294"/>
            <a:ext cx="358775" cy="158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16" name="Bild 15" descr="FC_Schalke_04_Logo.pn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2049087" y="2755900"/>
            <a:ext cx="2524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Bild 16" descr="fc-augsburg.jp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1817312" y="2755900"/>
            <a:ext cx="215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feld 17"/>
          <p:cNvSpPr txBox="1">
            <a:spLocks noChangeArrowheads="1"/>
          </p:cNvSpPr>
          <p:nvPr/>
        </p:nvSpPr>
        <p:spPr bwMode="auto">
          <a:xfrm>
            <a:off x="1780800" y="2962275"/>
            <a:ext cx="547687" cy="338137"/>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smtClean="0">
                <a:solidFill>
                  <a:srgbClr val="000000"/>
                </a:solidFill>
                <a:latin typeface="+mn-lt"/>
              </a:rPr>
              <a:t>26 Jan</a:t>
            </a:r>
          </a:p>
          <a:p>
            <a:pPr algn="ctr">
              <a:defRPr/>
            </a:pPr>
            <a:r>
              <a:rPr lang="en-US" sz="800" smtClean="0">
                <a:solidFill>
                  <a:srgbClr val="000000"/>
                </a:solidFill>
                <a:latin typeface="+mn-lt"/>
              </a:rPr>
              <a:t>30/120p</a:t>
            </a:r>
          </a:p>
        </p:txBody>
      </p:sp>
      <p:cxnSp>
        <p:nvCxnSpPr>
          <p:cNvPr id="19" name="Gerade Verbindung mit Pfeil 38"/>
          <p:cNvCxnSpPr>
            <a:cxnSpLocks noChangeShapeType="1"/>
          </p:cNvCxnSpPr>
          <p:nvPr/>
        </p:nvCxnSpPr>
        <p:spPr bwMode="auto">
          <a:xfrm rot="5400000" flipH="1" flipV="1">
            <a:off x="1940343" y="2631281"/>
            <a:ext cx="212725"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20" name="Picture 16" descr="bvb-logo"/>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2347537" y="3455987"/>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5" descr="fcb-log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58612" y="3451225"/>
            <a:ext cx="2524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feld 21"/>
          <p:cNvSpPr txBox="1">
            <a:spLocks noChangeArrowheads="1"/>
          </p:cNvSpPr>
          <p:nvPr/>
        </p:nvSpPr>
        <p:spPr bwMode="auto">
          <a:xfrm>
            <a:off x="2066550" y="3697287"/>
            <a:ext cx="547687" cy="338138"/>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smtClean="0">
                <a:solidFill>
                  <a:srgbClr val="000000"/>
                </a:solidFill>
                <a:latin typeface="+mn-lt"/>
              </a:rPr>
              <a:t>27 Feb</a:t>
            </a:r>
          </a:p>
          <a:p>
            <a:pPr algn="ctr">
              <a:defRPr/>
            </a:pPr>
            <a:r>
              <a:rPr lang="en-US" sz="800" smtClean="0">
                <a:solidFill>
                  <a:srgbClr val="000000"/>
                </a:solidFill>
                <a:latin typeface="+mn-lt"/>
              </a:rPr>
              <a:t>30/120p</a:t>
            </a:r>
          </a:p>
        </p:txBody>
      </p:sp>
      <p:cxnSp>
        <p:nvCxnSpPr>
          <p:cNvPr id="23" name="Gerade Verbindung mit Pfeil 41"/>
          <p:cNvCxnSpPr>
            <a:cxnSpLocks noChangeShapeType="1"/>
          </p:cNvCxnSpPr>
          <p:nvPr/>
        </p:nvCxnSpPr>
        <p:spPr bwMode="auto">
          <a:xfrm rot="5400000" flipH="1" flipV="1">
            <a:off x="1874462" y="2984500"/>
            <a:ext cx="919163" cy="158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24" name="Bild 26" descr="fc-barcelona.jp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66600" y="488950"/>
            <a:ext cx="2524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5" descr="fcb-log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174500" y="488950"/>
            <a:ext cx="2524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feld 21"/>
          <p:cNvSpPr txBox="1">
            <a:spLocks noChangeArrowheads="1"/>
          </p:cNvSpPr>
          <p:nvPr/>
        </p:nvSpPr>
        <p:spPr bwMode="auto">
          <a:xfrm>
            <a:off x="2142750" y="684212"/>
            <a:ext cx="644525" cy="338138"/>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dirty="0" smtClean="0">
                <a:solidFill>
                  <a:srgbClr val="000000"/>
                </a:solidFill>
                <a:latin typeface="+mn-lt"/>
              </a:rPr>
              <a:t>23 Apr</a:t>
            </a:r>
          </a:p>
          <a:p>
            <a:pPr algn="ctr">
              <a:defRPr/>
            </a:pPr>
            <a:r>
              <a:rPr lang="en-US" sz="800" dirty="0" smtClean="0">
                <a:solidFill>
                  <a:srgbClr val="000000"/>
                </a:solidFill>
                <a:latin typeface="+mn-lt"/>
              </a:rPr>
              <a:t>signal flow</a:t>
            </a:r>
          </a:p>
        </p:txBody>
      </p:sp>
      <p:cxnSp>
        <p:nvCxnSpPr>
          <p:cNvPr id="27" name="Gerade Verbindung mit Pfeil 43"/>
          <p:cNvCxnSpPr>
            <a:cxnSpLocks noChangeShapeType="1"/>
          </p:cNvCxnSpPr>
          <p:nvPr/>
        </p:nvCxnSpPr>
        <p:spPr bwMode="auto">
          <a:xfrm rot="16200000" flipH="1">
            <a:off x="1882399" y="1566863"/>
            <a:ext cx="116522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8" name="Textfeld 15"/>
          <p:cNvSpPr txBox="1">
            <a:spLocks noChangeArrowheads="1"/>
          </p:cNvSpPr>
          <p:nvPr/>
        </p:nvSpPr>
        <p:spPr bwMode="auto">
          <a:xfrm>
            <a:off x="-8329" y="2519870"/>
            <a:ext cx="741362" cy="338137"/>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dirty="0" smtClean="0">
                <a:solidFill>
                  <a:srgbClr val="000000"/>
                </a:solidFill>
                <a:latin typeface="+mn-lt"/>
              </a:rPr>
              <a:t>end 2011</a:t>
            </a:r>
          </a:p>
          <a:p>
            <a:pPr algn="ctr">
              <a:defRPr/>
            </a:pPr>
            <a:r>
              <a:rPr lang="en-US" sz="800" dirty="0" smtClean="0">
                <a:solidFill>
                  <a:srgbClr val="000000"/>
                </a:solidFill>
                <a:latin typeface="+mn-lt"/>
              </a:rPr>
              <a:t>project start</a:t>
            </a:r>
          </a:p>
        </p:txBody>
      </p:sp>
      <p:pic>
        <p:nvPicPr>
          <p:cNvPr id="29" name="Bild 28" descr="fc-barcelona.jp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66650" y="2755900"/>
            <a:ext cx="2524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5" descr="fcb-log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93600" y="2755900"/>
            <a:ext cx="2508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feld 24"/>
          <p:cNvSpPr txBox="1">
            <a:spLocks noChangeArrowheads="1"/>
          </p:cNvSpPr>
          <p:nvPr/>
        </p:nvSpPr>
        <p:spPr bwMode="auto">
          <a:xfrm>
            <a:off x="2544387" y="2962275"/>
            <a:ext cx="639763" cy="461962"/>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smtClean="0">
                <a:solidFill>
                  <a:srgbClr val="000000"/>
                </a:solidFill>
                <a:latin typeface="+mn-lt"/>
              </a:rPr>
              <a:t>24 Jul</a:t>
            </a:r>
          </a:p>
          <a:p>
            <a:pPr algn="ctr">
              <a:defRPr/>
            </a:pPr>
            <a:r>
              <a:rPr lang="en-US" sz="800" smtClean="0">
                <a:solidFill>
                  <a:srgbClr val="000000"/>
                </a:solidFill>
                <a:latin typeface="+mn-lt"/>
              </a:rPr>
              <a:t>24p and</a:t>
            </a:r>
          </a:p>
          <a:p>
            <a:pPr algn="ctr">
              <a:defRPr/>
            </a:pPr>
            <a:r>
              <a:rPr lang="en-US" sz="800" smtClean="0">
                <a:solidFill>
                  <a:srgbClr val="000000"/>
                </a:solidFill>
                <a:latin typeface="+mn-lt"/>
              </a:rPr>
              <a:t>multi-view</a:t>
            </a:r>
          </a:p>
        </p:txBody>
      </p:sp>
      <p:cxnSp>
        <p:nvCxnSpPr>
          <p:cNvPr id="32" name="Gerade Verbindung mit Pfeil 45"/>
          <p:cNvCxnSpPr>
            <a:cxnSpLocks noChangeShapeType="1"/>
          </p:cNvCxnSpPr>
          <p:nvPr/>
        </p:nvCxnSpPr>
        <p:spPr bwMode="auto">
          <a:xfrm rot="5400000" flipH="1" flipV="1">
            <a:off x="2736475" y="2630487"/>
            <a:ext cx="211138" cy="158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33" name="Picture 4" descr="IFA-Logo-2013.jp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953962" y="758825"/>
            <a:ext cx="5318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26" descr="ibc2013_logo"/>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53962" y="987425"/>
            <a:ext cx="53816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feld 48"/>
          <p:cNvSpPr txBox="1">
            <a:spLocks noChangeArrowheads="1"/>
          </p:cNvSpPr>
          <p:nvPr/>
        </p:nvSpPr>
        <p:spPr bwMode="auto">
          <a:xfrm>
            <a:off x="2880937" y="1331912"/>
            <a:ext cx="687388" cy="461963"/>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de-DE" sz="800" smtClean="0">
                <a:solidFill>
                  <a:srgbClr val="000000"/>
                </a:solidFill>
                <a:latin typeface="+mn-lt"/>
              </a:rPr>
              <a:t>6-17 Sep</a:t>
            </a:r>
          </a:p>
          <a:p>
            <a:pPr algn="ctr">
              <a:defRPr/>
            </a:pPr>
            <a:r>
              <a:rPr lang="de-DE" sz="800" smtClean="0">
                <a:solidFill>
                  <a:srgbClr val="000000"/>
                </a:solidFill>
                <a:latin typeface="+mn-lt"/>
              </a:rPr>
              <a:t>24p HEVC</a:t>
            </a:r>
          </a:p>
          <a:p>
            <a:pPr algn="ctr">
              <a:defRPr/>
            </a:pPr>
            <a:r>
              <a:rPr lang="de-DE" sz="800" smtClean="0">
                <a:solidFill>
                  <a:srgbClr val="000000"/>
                </a:solidFill>
                <a:latin typeface="+mn-lt"/>
              </a:rPr>
              <a:t>via satellite</a:t>
            </a:r>
          </a:p>
        </p:txBody>
      </p:sp>
      <p:cxnSp>
        <p:nvCxnSpPr>
          <p:cNvPr id="36" name="Gerade Verbindung mit Pfeil 51"/>
          <p:cNvCxnSpPr>
            <a:cxnSpLocks noChangeShapeType="1"/>
          </p:cNvCxnSpPr>
          <p:nvPr/>
        </p:nvCxnSpPr>
        <p:spPr bwMode="auto">
          <a:xfrm>
            <a:off x="3225425" y="1790700"/>
            <a:ext cx="1587" cy="3587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37" name="Gruppierung 78"/>
          <p:cNvGrpSpPr>
            <a:grpSpLocks/>
          </p:cNvGrpSpPr>
          <p:nvPr/>
        </p:nvGrpSpPr>
        <p:grpSpPr bwMode="auto">
          <a:xfrm>
            <a:off x="3469900" y="2755900"/>
            <a:ext cx="288925" cy="360362"/>
            <a:chOff x="3851920" y="3219451"/>
            <a:chExt cx="317500" cy="399158"/>
          </a:xfrm>
        </p:grpSpPr>
        <p:sp>
          <p:nvSpPr>
            <p:cNvPr id="38" name="Oval 79"/>
            <p:cNvSpPr>
              <a:spLocks noChangeArrowheads="1"/>
            </p:cNvSpPr>
            <p:nvPr/>
          </p:nvSpPr>
          <p:spPr bwMode="auto">
            <a:xfrm>
              <a:off x="3851920" y="3228976"/>
              <a:ext cx="317500" cy="38963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sz="2300">
                  <a:solidFill>
                    <a:schemeClr val="tx1"/>
                  </a:solidFill>
                  <a:latin typeface="Sky Text" charset="0"/>
                  <a:ea typeface="MS PGothic" charset="-128"/>
                </a:defRPr>
              </a:lvl1pPr>
              <a:lvl2pPr marL="742950" indent="-285750">
                <a:defRPr sz="2300">
                  <a:solidFill>
                    <a:schemeClr val="tx1"/>
                  </a:solidFill>
                  <a:latin typeface="Sky Text" charset="0"/>
                  <a:ea typeface="MS PGothic" charset="-128"/>
                </a:defRPr>
              </a:lvl2pPr>
              <a:lvl3pPr marL="1143000" indent="-228600">
                <a:defRPr sz="2300">
                  <a:solidFill>
                    <a:schemeClr val="tx1"/>
                  </a:solidFill>
                  <a:latin typeface="Sky Text" charset="0"/>
                  <a:ea typeface="MS PGothic" charset="-128"/>
                </a:defRPr>
              </a:lvl3pPr>
              <a:lvl4pPr marL="1600200" indent="-228600">
                <a:defRPr sz="2300">
                  <a:solidFill>
                    <a:schemeClr val="tx1"/>
                  </a:solidFill>
                  <a:latin typeface="Sky Text" charset="0"/>
                  <a:ea typeface="MS PGothic" charset="-128"/>
                </a:defRPr>
              </a:lvl4pPr>
              <a:lvl5pPr marL="2057400" indent="-228600">
                <a:defRPr sz="2300">
                  <a:solidFill>
                    <a:schemeClr val="tx1"/>
                  </a:solidFill>
                  <a:latin typeface="Sky Text" charset="0"/>
                  <a:ea typeface="MS PGothic" charset="-128"/>
                </a:defRPr>
              </a:lvl5pPr>
              <a:lvl6pPr marL="2514600" indent="-228600" defTabSz="1169988" eaLnBrk="0" fontAlgn="base" hangingPunct="0">
                <a:spcBef>
                  <a:spcPct val="0"/>
                </a:spcBef>
                <a:spcAft>
                  <a:spcPct val="0"/>
                </a:spcAft>
                <a:defRPr sz="2300">
                  <a:solidFill>
                    <a:schemeClr val="tx1"/>
                  </a:solidFill>
                  <a:latin typeface="Sky Text" charset="0"/>
                  <a:ea typeface="MS PGothic" charset="-128"/>
                </a:defRPr>
              </a:lvl6pPr>
              <a:lvl7pPr marL="2971800" indent="-228600" defTabSz="1169988" eaLnBrk="0" fontAlgn="base" hangingPunct="0">
                <a:spcBef>
                  <a:spcPct val="0"/>
                </a:spcBef>
                <a:spcAft>
                  <a:spcPct val="0"/>
                </a:spcAft>
                <a:defRPr sz="2300">
                  <a:solidFill>
                    <a:schemeClr val="tx1"/>
                  </a:solidFill>
                  <a:latin typeface="Sky Text" charset="0"/>
                  <a:ea typeface="MS PGothic" charset="-128"/>
                </a:defRPr>
              </a:lvl7pPr>
              <a:lvl8pPr marL="3429000" indent="-228600" defTabSz="1169988" eaLnBrk="0" fontAlgn="base" hangingPunct="0">
                <a:spcBef>
                  <a:spcPct val="0"/>
                </a:spcBef>
                <a:spcAft>
                  <a:spcPct val="0"/>
                </a:spcAft>
                <a:defRPr sz="2300">
                  <a:solidFill>
                    <a:schemeClr val="tx1"/>
                  </a:solidFill>
                  <a:latin typeface="Sky Text" charset="0"/>
                  <a:ea typeface="MS PGothic" charset="-128"/>
                </a:defRPr>
              </a:lvl8pPr>
              <a:lvl9pPr marL="3886200" indent="-228600" defTabSz="1169988" eaLnBrk="0" fontAlgn="base" hangingPunct="0">
                <a:spcBef>
                  <a:spcPct val="0"/>
                </a:spcBef>
                <a:spcAft>
                  <a:spcPct val="0"/>
                </a:spcAft>
                <a:defRPr sz="2300">
                  <a:solidFill>
                    <a:schemeClr val="tx1"/>
                  </a:solidFill>
                  <a:latin typeface="Sky Text" charset="0"/>
                  <a:ea typeface="MS PGothic" charset="-128"/>
                </a:defRPr>
              </a:lvl9pPr>
            </a:lstStyle>
            <a:p>
              <a:endParaRPr lang="de-DE" altLang="de-DE"/>
            </a:p>
          </p:txBody>
        </p:sp>
        <p:pic>
          <p:nvPicPr>
            <p:cNvPr id="39" name="Bild 52" descr="chelsea.jpg"/>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62463" y="3219451"/>
              <a:ext cx="2984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 name="Bild 14" descr="FC_Schalke_04_Logo.pn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3204787" y="2755900"/>
            <a:ext cx="2508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feld 24"/>
          <p:cNvSpPr txBox="1">
            <a:spLocks noChangeArrowheads="1"/>
          </p:cNvSpPr>
          <p:nvPr/>
        </p:nvSpPr>
        <p:spPr bwMode="auto">
          <a:xfrm>
            <a:off x="3123825" y="2962275"/>
            <a:ext cx="677862" cy="461962"/>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smtClean="0">
                <a:solidFill>
                  <a:srgbClr val="000000"/>
                </a:solidFill>
                <a:latin typeface="+mn-lt"/>
              </a:rPr>
              <a:t>22 Oct</a:t>
            </a:r>
          </a:p>
          <a:p>
            <a:pPr algn="ctr">
              <a:defRPr/>
            </a:pPr>
            <a:r>
              <a:rPr lang="en-US" sz="800" smtClean="0">
                <a:solidFill>
                  <a:srgbClr val="000000"/>
                </a:solidFill>
                <a:latin typeface="+mn-lt"/>
              </a:rPr>
              <a:t>superzoom</a:t>
            </a:r>
          </a:p>
          <a:p>
            <a:pPr algn="ctr">
              <a:defRPr/>
            </a:pPr>
            <a:r>
              <a:rPr lang="en-US" sz="800" smtClean="0">
                <a:solidFill>
                  <a:srgbClr val="000000"/>
                </a:solidFill>
                <a:latin typeface="+mn-lt"/>
              </a:rPr>
              <a:t>live</a:t>
            </a:r>
          </a:p>
        </p:txBody>
      </p:sp>
      <p:cxnSp>
        <p:nvCxnSpPr>
          <p:cNvPr id="42" name="Gerade Verbindung mit Pfeil 45"/>
          <p:cNvCxnSpPr>
            <a:cxnSpLocks noChangeShapeType="1"/>
          </p:cNvCxnSpPr>
          <p:nvPr/>
        </p:nvCxnSpPr>
        <p:spPr bwMode="auto">
          <a:xfrm rot="5400000" flipH="1" flipV="1">
            <a:off x="3368300" y="2630487"/>
            <a:ext cx="211138" cy="158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43" name="Picture 15" descr="fcb-log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95312" y="1136650"/>
            <a:ext cx="2508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Bild 1" descr="150px-Eintracht_Frankfurt_Logo.svg.png"/>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3862012" y="1136650"/>
            <a:ext cx="2508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feld 21"/>
          <p:cNvSpPr txBox="1">
            <a:spLocks noChangeArrowheads="1"/>
          </p:cNvSpPr>
          <p:nvPr/>
        </p:nvSpPr>
        <p:spPr bwMode="auto">
          <a:xfrm>
            <a:off x="3498475" y="1331912"/>
            <a:ext cx="733425" cy="461963"/>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dirty="0" smtClean="0">
                <a:solidFill>
                  <a:srgbClr val="000000"/>
                </a:solidFill>
                <a:latin typeface="+mn-lt"/>
              </a:rPr>
              <a:t>2 Feb</a:t>
            </a:r>
          </a:p>
          <a:p>
            <a:pPr algn="ctr">
              <a:defRPr/>
            </a:pPr>
            <a:r>
              <a:rPr lang="en-US" sz="800" dirty="0" smtClean="0">
                <a:solidFill>
                  <a:srgbClr val="000000"/>
                </a:solidFill>
                <a:latin typeface="+mn-lt"/>
              </a:rPr>
              <a:t>contribution</a:t>
            </a:r>
          </a:p>
          <a:p>
            <a:pPr algn="ctr">
              <a:defRPr/>
            </a:pPr>
            <a:r>
              <a:rPr lang="en-US" sz="800" dirty="0" smtClean="0">
                <a:solidFill>
                  <a:srgbClr val="000000"/>
                </a:solidFill>
                <a:latin typeface="+mn-lt"/>
              </a:rPr>
              <a:t>test</a:t>
            </a:r>
          </a:p>
        </p:txBody>
      </p:sp>
      <p:cxnSp>
        <p:nvCxnSpPr>
          <p:cNvPr id="46" name="Gerade Verbindung mit Pfeil 45"/>
          <p:cNvCxnSpPr>
            <a:cxnSpLocks noChangeShapeType="1"/>
          </p:cNvCxnSpPr>
          <p:nvPr/>
        </p:nvCxnSpPr>
        <p:spPr bwMode="auto">
          <a:xfrm>
            <a:off x="3850900" y="1790700"/>
            <a:ext cx="1587" cy="3587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47" name="Picture 45" descr="150px-SV-Werder-Bremen-Logo"/>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4136650" y="2935287"/>
            <a:ext cx="2159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5" descr="fcb-log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50900" y="2967037"/>
            <a:ext cx="2508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9" name="Gerade Verbindung mit Pfeil 48"/>
          <p:cNvCxnSpPr>
            <a:cxnSpLocks noChangeShapeType="1"/>
          </p:cNvCxnSpPr>
          <p:nvPr/>
        </p:nvCxnSpPr>
        <p:spPr bwMode="auto">
          <a:xfrm flipV="1">
            <a:off x="4120775" y="2525712"/>
            <a:ext cx="0" cy="4413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0" name="Textfeld 24"/>
          <p:cNvSpPr txBox="1">
            <a:spLocks noChangeArrowheads="1"/>
          </p:cNvSpPr>
          <p:nvPr/>
        </p:nvSpPr>
        <p:spPr bwMode="auto">
          <a:xfrm>
            <a:off x="3792162" y="3230562"/>
            <a:ext cx="688975" cy="584200"/>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smtClean="0">
                <a:solidFill>
                  <a:srgbClr val="000000"/>
                </a:solidFill>
                <a:latin typeface="+mn-lt"/>
              </a:rPr>
              <a:t>26 Apr</a:t>
            </a:r>
          </a:p>
          <a:p>
            <a:pPr algn="ctr">
              <a:defRPr/>
            </a:pPr>
            <a:r>
              <a:rPr lang="en-US" sz="800" smtClean="0">
                <a:solidFill>
                  <a:srgbClr val="000000"/>
                </a:solidFill>
                <a:latin typeface="+mn-lt"/>
              </a:rPr>
              <a:t>full 50p live</a:t>
            </a:r>
          </a:p>
          <a:p>
            <a:pPr algn="ctr">
              <a:defRPr/>
            </a:pPr>
            <a:r>
              <a:rPr lang="en-US" sz="800" smtClean="0">
                <a:solidFill>
                  <a:srgbClr val="000000"/>
                </a:solidFill>
                <a:latin typeface="+mn-lt"/>
              </a:rPr>
              <a:t>end-to-end</a:t>
            </a:r>
          </a:p>
          <a:p>
            <a:pPr algn="ctr">
              <a:defRPr/>
            </a:pPr>
            <a:r>
              <a:rPr lang="en-US" sz="800" smtClean="0">
                <a:solidFill>
                  <a:srgbClr val="000000"/>
                </a:solidFill>
                <a:latin typeface="+mn-lt"/>
              </a:rPr>
              <a:t>test</a:t>
            </a:r>
          </a:p>
        </p:txBody>
      </p:sp>
      <p:pic>
        <p:nvPicPr>
          <p:cNvPr id="51" name="Picture 15" descr="fcb-log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57325" y="485775"/>
            <a:ext cx="2508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6" descr="bvb-logo"/>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4185862" y="490537"/>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feld 9"/>
          <p:cNvSpPr txBox="1">
            <a:spLocks noChangeArrowheads="1"/>
          </p:cNvSpPr>
          <p:nvPr/>
        </p:nvSpPr>
        <p:spPr bwMode="auto">
          <a:xfrm>
            <a:off x="4112837" y="708025"/>
            <a:ext cx="688975" cy="584200"/>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smtClean="0">
                <a:solidFill>
                  <a:srgbClr val="000000"/>
                </a:solidFill>
                <a:latin typeface="+mn-lt"/>
              </a:rPr>
              <a:t>17 May</a:t>
            </a:r>
          </a:p>
          <a:p>
            <a:pPr algn="ctr">
              <a:defRPr/>
            </a:pPr>
            <a:r>
              <a:rPr lang="en-US" sz="800" smtClean="0">
                <a:solidFill>
                  <a:srgbClr val="000000"/>
                </a:solidFill>
                <a:latin typeface="+mn-lt"/>
              </a:rPr>
              <a:t>full 50p live</a:t>
            </a:r>
          </a:p>
          <a:p>
            <a:pPr algn="ctr">
              <a:defRPr/>
            </a:pPr>
            <a:r>
              <a:rPr lang="en-US" sz="800" smtClean="0">
                <a:solidFill>
                  <a:srgbClr val="000000"/>
                </a:solidFill>
                <a:latin typeface="+mn-lt"/>
              </a:rPr>
              <a:t>end-to-end</a:t>
            </a:r>
          </a:p>
          <a:p>
            <a:pPr algn="ctr">
              <a:defRPr/>
            </a:pPr>
            <a:r>
              <a:rPr lang="en-US" sz="800" smtClean="0">
                <a:solidFill>
                  <a:srgbClr val="000000"/>
                </a:solidFill>
                <a:latin typeface="+mn-lt"/>
              </a:rPr>
              <a:t>test</a:t>
            </a:r>
          </a:p>
        </p:txBody>
      </p:sp>
      <p:cxnSp>
        <p:nvCxnSpPr>
          <p:cNvPr id="54" name="Gerade Verbindung mit Pfeil 32"/>
          <p:cNvCxnSpPr>
            <a:cxnSpLocks noChangeShapeType="1"/>
          </p:cNvCxnSpPr>
          <p:nvPr/>
        </p:nvCxnSpPr>
        <p:spPr bwMode="auto">
          <a:xfrm flipH="1">
            <a:off x="4447800" y="1250950"/>
            <a:ext cx="0" cy="8985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55" name="Picture 15" descr="fcb-log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01800" y="2755900"/>
            <a:ext cx="2524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6" descr="bvb-logo"/>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4414462" y="2755900"/>
            <a:ext cx="2524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feld 9"/>
          <p:cNvSpPr txBox="1">
            <a:spLocks noChangeArrowheads="1"/>
          </p:cNvSpPr>
          <p:nvPr/>
        </p:nvSpPr>
        <p:spPr bwMode="auto">
          <a:xfrm>
            <a:off x="4350962" y="2962275"/>
            <a:ext cx="698500" cy="584200"/>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dirty="0" smtClean="0">
                <a:solidFill>
                  <a:srgbClr val="000000"/>
                </a:solidFill>
                <a:latin typeface="+mn-lt"/>
              </a:rPr>
              <a:t>13 Aug</a:t>
            </a:r>
          </a:p>
          <a:p>
            <a:pPr algn="ctr">
              <a:defRPr/>
            </a:pPr>
            <a:r>
              <a:rPr lang="en-US" sz="800" dirty="0" smtClean="0">
                <a:solidFill>
                  <a:srgbClr val="000000"/>
                </a:solidFill>
                <a:latin typeface="+mn-lt"/>
              </a:rPr>
              <a:t>HD/UHD</a:t>
            </a:r>
          </a:p>
          <a:p>
            <a:pPr algn="ctr">
              <a:defRPr/>
            </a:pPr>
            <a:r>
              <a:rPr lang="en-US" sz="800" dirty="0" smtClean="0">
                <a:solidFill>
                  <a:srgbClr val="000000"/>
                </a:solidFill>
                <a:latin typeface="+mn-lt"/>
              </a:rPr>
              <a:t>comparison</a:t>
            </a:r>
          </a:p>
          <a:p>
            <a:pPr algn="ctr">
              <a:defRPr/>
            </a:pPr>
            <a:r>
              <a:rPr lang="en-US" sz="800" dirty="0" smtClean="0">
                <a:solidFill>
                  <a:srgbClr val="000000"/>
                </a:solidFill>
                <a:latin typeface="+mn-lt"/>
              </a:rPr>
              <a:t>test</a:t>
            </a:r>
          </a:p>
        </p:txBody>
      </p:sp>
      <p:cxnSp>
        <p:nvCxnSpPr>
          <p:cNvPr id="58" name="Gerade Verbindung mit Pfeil 45"/>
          <p:cNvCxnSpPr>
            <a:cxnSpLocks noChangeShapeType="1"/>
          </p:cNvCxnSpPr>
          <p:nvPr/>
        </p:nvCxnSpPr>
        <p:spPr bwMode="auto">
          <a:xfrm rot="5400000" flipH="1" flipV="1">
            <a:off x="4560512" y="2630487"/>
            <a:ext cx="211138"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59" name="Bild 70" descr="640px-Galatasaray_Sports_Club_Logo.png"/>
          <p:cNvPicPr>
            <a:picLocks noChangeAspect="1"/>
          </p:cNvPicPr>
          <p:nvPr/>
        </p:nvPicPr>
        <p:blipFill>
          <a:blip r:embed="rId15">
            <a:extLst>
              <a:ext uri="{28A0092B-C50C-407E-A947-70E740481C1C}">
                <a14:useLocalDpi xmlns:a14="http://schemas.microsoft.com/office/drawing/2010/main"/>
              </a:ext>
            </a:extLst>
          </a:blip>
          <a:srcRect/>
          <a:stretch>
            <a:fillRect/>
          </a:stretch>
        </p:blipFill>
        <p:spPr bwMode="auto">
          <a:xfrm>
            <a:off x="5176462" y="1001712"/>
            <a:ext cx="2016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6" descr="bvb-logo"/>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4874837" y="1001712"/>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feld 9"/>
          <p:cNvSpPr txBox="1">
            <a:spLocks noChangeArrowheads="1"/>
          </p:cNvSpPr>
          <p:nvPr/>
        </p:nvSpPr>
        <p:spPr bwMode="auto">
          <a:xfrm>
            <a:off x="4787525" y="1193800"/>
            <a:ext cx="673100" cy="584200"/>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smtClean="0">
                <a:solidFill>
                  <a:srgbClr val="000000"/>
                </a:solidFill>
                <a:latin typeface="+mn-lt"/>
              </a:rPr>
              <a:t>4 Nov</a:t>
            </a:r>
          </a:p>
          <a:p>
            <a:pPr algn="ctr">
              <a:defRPr/>
            </a:pPr>
            <a:r>
              <a:rPr lang="en-US" sz="800" smtClean="0">
                <a:solidFill>
                  <a:srgbClr val="000000"/>
                </a:solidFill>
                <a:latin typeface="+mn-lt"/>
              </a:rPr>
              <a:t>new UHD</a:t>
            </a:r>
          </a:p>
          <a:p>
            <a:pPr algn="ctr">
              <a:defRPr/>
            </a:pPr>
            <a:r>
              <a:rPr lang="en-US" sz="800" smtClean="0">
                <a:solidFill>
                  <a:srgbClr val="000000"/>
                </a:solidFill>
                <a:latin typeface="+mn-lt"/>
              </a:rPr>
              <a:t>production</a:t>
            </a:r>
          </a:p>
          <a:p>
            <a:pPr algn="ctr">
              <a:defRPr/>
            </a:pPr>
            <a:r>
              <a:rPr lang="en-US" sz="800" smtClean="0">
                <a:solidFill>
                  <a:srgbClr val="000000"/>
                </a:solidFill>
                <a:latin typeface="+mn-lt"/>
              </a:rPr>
              <a:t>style test</a:t>
            </a:r>
          </a:p>
        </p:txBody>
      </p:sp>
      <p:cxnSp>
        <p:nvCxnSpPr>
          <p:cNvPr id="62" name="Gerade Verbindung mit Pfeil 32"/>
          <p:cNvCxnSpPr>
            <a:cxnSpLocks noChangeShapeType="1"/>
          </p:cNvCxnSpPr>
          <p:nvPr/>
        </p:nvCxnSpPr>
        <p:spPr bwMode="auto">
          <a:xfrm flipH="1">
            <a:off x="5116137" y="1790700"/>
            <a:ext cx="0" cy="3587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63" name="Bild 75" descr="lg_fb.jpg"/>
          <p:cNvPicPr>
            <a:picLocks noChangeAspect="1"/>
          </p:cNvPicPr>
          <p:nvPr/>
        </p:nvPicPr>
        <p:blipFill>
          <a:blip r:embed="rId16">
            <a:extLst>
              <a:ext uri="{28A0092B-C50C-407E-A947-70E740481C1C}">
                <a14:useLocalDpi xmlns:a14="http://schemas.microsoft.com/office/drawing/2010/main"/>
              </a:ext>
            </a:extLst>
          </a:blip>
          <a:srcRect/>
          <a:stretch>
            <a:fillRect/>
          </a:stretch>
        </p:blipFill>
        <p:spPr bwMode="auto">
          <a:xfrm>
            <a:off x="5073275" y="3027362"/>
            <a:ext cx="46831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4" name="Gerade Verbindung mit Pfeil 45"/>
          <p:cNvCxnSpPr>
            <a:cxnSpLocks noChangeShapeType="1"/>
          </p:cNvCxnSpPr>
          <p:nvPr/>
        </p:nvCxnSpPr>
        <p:spPr bwMode="auto">
          <a:xfrm flipV="1">
            <a:off x="5306637" y="2525712"/>
            <a:ext cx="0" cy="4413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5" name="Textfeld 9"/>
          <p:cNvSpPr txBox="1">
            <a:spLocks noChangeArrowheads="1"/>
          </p:cNvSpPr>
          <p:nvPr/>
        </p:nvSpPr>
        <p:spPr bwMode="auto">
          <a:xfrm>
            <a:off x="4971675" y="3460750"/>
            <a:ext cx="671512" cy="584200"/>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dirty="0" smtClean="0">
                <a:solidFill>
                  <a:srgbClr val="000000"/>
                </a:solidFill>
                <a:latin typeface="+mn-lt"/>
              </a:rPr>
              <a:t>20 Dec</a:t>
            </a:r>
          </a:p>
          <a:p>
            <a:pPr algn="ctr">
              <a:defRPr/>
            </a:pPr>
            <a:r>
              <a:rPr lang="en-US" sz="800" dirty="0" smtClean="0">
                <a:solidFill>
                  <a:srgbClr val="000000"/>
                </a:solidFill>
                <a:latin typeface="+mn-lt"/>
              </a:rPr>
              <a:t>live UHD</a:t>
            </a:r>
          </a:p>
          <a:p>
            <a:pPr algn="ctr">
              <a:defRPr/>
            </a:pPr>
            <a:r>
              <a:rPr lang="en-US" sz="800" dirty="0" smtClean="0">
                <a:solidFill>
                  <a:srgbClr val="000000"/>
                </a:solidFill>
                <a:latin typeface="+mn-lt"/>
              </a:rPr>
              <a:t>concert</a:t>
            </a:r>
          </a:p>
          <a:p>
            <a:pPr algn="ctr">
              <a:defRPr/>
            </a:pPr>
            <a:r>
              <a:rPr lang="en-US" sz="800" dirty="0" smtClean="0">
                <a:solidFill>
                  <a:srgbClr val="000000"/>
                </a:solidFill>
                <a:latin typeface="+mn-lt"/>
              </a:rPr>
              <a:t>production</a:t>
            </a:r>
          </a:p>
        </p:txBody>
      </p:sp>
      <p:sp>
        <p:nvSpPr>
          <p:cNvPr id="66" name="Eingebuchteter Richtungspfeil 6"/>
          <p:cNvSpPr>
            <a:spLocks noChangeArrowheads="1"/>
          </p:cNvSpPr>
          <p:nvPr/>
        </p:nvSpPr>
        <p:spPr bwMode="auto">
          <a:xfrm>
            <a:off x="5387600" y="2146300"/>
            <a:ext cx="1906587" cy="381000"/>
          </a:xfrm>
          <a:prstGeom prst="chevron">
            <a:avLst>
              <a:gd name="adj" fmla="val 22287"/>
            </a:avLst>
          </a:prstGeom>
          <a:solidFill>
            <a:schemeClr val="bg1"/>
          </a:solidFill>
          <a:ln w="9525">
            <a:solidFill>
              <a:schemeClr val="tx1"/>
            </a:solidFill>
            <a:round/>
            <a:headEnd/>
            <a:tailEnd/>
          </a:ln>
        </p:spPr>
        <p:txBody>
          <a:bodyPr lIns="0" tIns="0" rIns="0" bIns="0" anchor="ctr" anchorCtr="1"/>
          <a:lstStyle>
            <a:lvl1pPr>
              <a:defRPr sz="2300">
                <a:solidFill>
                  <a:schemeClr val="tx1"/>
                </a:solidFill>
                <a:latin typeface="Sky Text" charset="0"/>
                <a:ea typeface="MS PGothic" charset="-128"/>
              </a:defRPr>
            </a:lvl1pPr>
            <a:lvl2pPr marL="742950" indent="-285750">
              <a:defRPr sz="2300">
                <a:solidFill>
                  <a:schemeClr val="tx1"/>
                </a:solidFill>
                <a:latin typeface="Sky Text" charset="0"/>
                <a:ea typeface="MS PGothic" charset="-128"/>
              </a:defRPr>
            </a:lvl2pPr>
            <a:lvl3pPr marL="1143000" indent="-228600">
              <a:defRPr sz="2300">
                <a:solidFill>
                  <a:schemeClr val="tx1"/>
                </a:solidFill>
                <a:latin typeface="Sky Text" charset="0"/>
                <a:ea typeface="MS PGothic" charset="-128"/>
              </a:defRPr>
            </a:lvl3pPr>
            <a:lvl4pPr marL="1600200" indent="-228600">
              <a:defRPr sz="2300">
                <a:solidFill>
                  <a:schemeClr val="tx1"/>
                </a:solidFill>
                <a:latin typeface="Sky Text" charset="0"/>
                <a:ea typeface="MS PGothic" charset="-128"/>
              </a:defRPr>
            </a:lvl4pPr>
            <a:lvl5pPr marL="2057400" indent="-228600">
              <a:defRPr sz="2300">
                <a:solidFill>
                  <a:schemeClr val="tx1"/>
                </a:solidFill>
                <a:latin typeface="Sky Text" charset="0"/>
                <a:ea typeface="MS PGothic" charset="-128"/>
              </a:defRPr>
            </a:lvl5pPr>
            <a:lvl6pPr marL="2514600" indent="-228600" defTabSz="1169988" eaLnBrk="0" fontAlgn="base" hangingPunct="0">
              <a:spcBef>
                <a:spcPct val="0"/>
              </a:spcBef>
              <a:spcAft>
                <a:spcPct val="0"/>
              </a:spcAft>
              <a:defRPr sz="2300">
                <a:solidFill>
                  <a:schemeClr val="tx1"/>
                </a:solidFill>
                <a:latin typeface="Sky Text" charset="0"/>
                <a:ea typeface="MS PGothic" charset="-128"/>
              </a:defRPr>
            </a:lvl6pPr>
            <a:lvl7pPr marL="2971800" indent="-228600" defTabSz="1169988" eaLnBrk="0" fontAlgn="base" hangingPunct="0">
              <a:spcBef>
                <a:spcPct val="0"/>
              </a:spcBef>
              <a:spcAft>
                <a:spcPct val="0"/>
              </a:spcAft>
              <a:defRPr sz="2300">
                <a:solidFill>
                  <a:schemeClr val="tx1"/>
                </a:solidFill>
                <a:latin typeface="Sky Text" charset="0"/>
                <a:ea typeface="MS PGothic" charset="-128"/>
              </a:defRPr>
            </a:lvl7pPr>
            <a:lvl8pPr marL="3429000" indent="-228600" defTabSz="1169988" eaLnBrk="0" fontAlgn="base" hangingPunct="0">
              <a:spcBef>
                <a:spcPct val="0"/>
              </a:spcBef>
              <a:spcAft>
                <a:spcPct val="0"/>
              </a:spcAft>
              <a:defRPr sz="2300">
                <a:solidFill>
                  <a:schemeClr val="tx1"/>
                </a:solidFill>
                <a:latin typeface="Sky Text" charset="0"/>
                <a:ea typeface="MS PGothic" charset="-128"/>
              </a:defRPr>
            </a:lvl8pPr>
            <a:lvl9pPr marL="3886200" indent="-228600" defTabSz="1169988" eaLnBrk="0" fontAlgn="base" hangingPunct="0">
              <a:spcBef>
                <a:spcPct val="0"/>
              </a:spcBef>
              <a:spcAft>
                <a:spcPct val="0"/>
              </a:spcAft>
              <a:defRPr sz="2300">
                <a:solidFill>
                  <a:schemeClr val="tx1"/>
                </a:solidFill>
                <a:latin typeface="Sky Text" charset="0"/>
                <a:ea typeface="MS PGothic" charset="-128"/>
              </a:defRPr>
            </a:lvl9pPr>
          </a:lstStyle>
          <a:p>
            <a:r>
              <a:rPr lang="en-US" altLang="de-DE" sz="1600">
                <a:latin typeface="Sky Text Medium" charset="0"/>
              </a:rPr>
              <a:t>2015</a:t>
            </a:r>
          </a:p>
        </p:txBody>
      </p:sp>
      <p:sp>
        <p:nvSpPr>
          <p:cNvPr id="67" name="Eingebuchteter Richtungspfeil 6"/>
          <p:cNvSpPr>
            <a:spLocks noChangeArrowheads="1"/>
          </p:cNvSpPr>
          <p:nvPr/>
        </p:nvSpPr>
        <p:spPr bwMode="auto">
          <a:xfrm>
            <a:off x="7206875" y="2146300"/>
            <a:ext cx="1798637" cy="381000"/>
          </a:xfrm>
          <a:prstGeom prst="chevron">
            <a:avLst>
              <a:gd name="adj" fmla="val 22293"/>
            </a:avLst>
          </a:prstGeom>
          <a:solidFill>
            <a:schemeClr val="bg1"/>
          </a:solidFill>
          <a:ln w="9525">
            <a:solidFill>
              <a:schemeClr val="tx1"/>
            </a:solidFill>
            <a:round/>
            <a:headEnd/>
            <a:tailEnd/>
          </a:ln>
        </p:spPr>
        <p:txBody>
          <a:bodyPr lIns="0" tIns="0" rIns="0" bIns="0" anchor="ctr" anchorCtr="1"/>
          <a:lstStyle>
            <a:lvl1pPr>
              <a:defRPr sz="2300">
                <a:solidFill>
                  <a:schemeClr val="tx1"/>
                </a:solidFill>
                <a:latin typeface="Sky Text" charset="0"/>
                <a:ea typeface="MS PGothic" charset="-128"/>
              </a:defRPr>
            </a:lvl1pPr>
            <a:lvl2pPr marL="742950" indent="-285750">
              <a:defRPr sz="2300">
                <a:solidFill>
                  <a:schemeClr val="tx1"/>
                </a:solidFill>
                <a:latin typeface="Sky Text" charset="0"/>
                <a:ea typeface="MS PGothic" charset="-128"/>
              </a:defRPr>
            </a:lvl2pPr>
            <a:lvl3pPr marL="1143000" indent="-228600">
              <a:defRPr sz="2300">
                <a:solidFill>
                  <a:schemeClr val="tx1"/>
                </a:solidFill>
                <a:latin typeface="Sky Text" charset="0"/>
                <a:ea typeface="MS PGothic" charset="-128"/>
              </a:defRPr>
            </a:lvl3pPr>
            <a:lvl4pPr marL="1600200" indent="-228600">
              <a:defRPr sz="2300">
                <a:solidFill>
                  <a:schemeClr val="tx1"/>
                </a:solidFill>
                <a:latin typeface="Sky Text" charset="0"/>
                <a:ea typeface="MS PGothic" charset="-128"/>
              </a:defRPr>
            </a:lvl4pPr>
            <a:lvl5pPr marL="2057400" indent="-228600">
              <a:defRPr sz="2300">
                <a:solidFill>
                  <a:schemeClr val="tx1"/>
                </a:solidFill>
                <a:latin typeface="Sky Text" charset="0"/>
                <a:ea typeface="MS PGothic" charset="-128"/>
              </a:defRPr>
            </a:lvl5pPr>
            <a:lvl6pPr marL="2514600" indent="-228600" defTabSz="1169988" eaLnBrk="0" fontAlgn="base" hangingPunct="0">
              <a:spcBef>
                <a:spcPct val="0"/>
              </a:spcBef>
              <a:spcAft>
                <a:spcPct val="0"/>
              </a:spcAft>
              <a:defRPr sz="2300">
                <a:solidFill>
                  <a:schemeClr val="tx1"/>
                </a:solidFill>
                <a:latin typeface="Sky Text" charset="0"/>
                <a:ea typeface="MS PGothic" charset="-128"/>
              </a:defRPr>
            </a:lvl6pPr>
            <a:lvl7pPr marL="2971800" indent="-228600" defTabSz="1169988" eaLnBrk="0" fontAlgn="base" hangingPunct="0">
              <a:spcBef>
                <a:spcPct val="0"/>
              </a:spcBef>
              <a:spcAft>
                <a:spcPct val="0"/>
              </a:spcAft>
              <a:defRPr sz="2300">
                <a:solidFill>
                  <a:schemeClr val="tx1"/>
                </a:solidFill>
                <a:latin typeface="Sky Text" charset="0"/>
                <a:ea typeface="MS PGothic" charset="-128"/>
              </a:defRPr>
            </a:lvl7pPr>
            <a:lvl8pPr marL="3429000" indent="-228600" defTabSz="1169988" eaLnBrk="0" fontAlgn="base" hangingPunct="0">
              <a:spcBef>
                <a:spcPct val="0"/>
              </a:spcBef>
              <a:spcAft>
                <a:spcPct val="0"/>
              </a:spcAft>
              <a:defRPr sz="2300">
                <a:solidFill>
                  <a:schemeClr val="tx1"/>
                </a:solidFill>
                <a:latin typeface="Sky Text" charset="0"/>
                <a:ea typeface="MS PGothic" charset="-128"/>
              </a:defRPr>
            </a:lvl8pPr>
            <a:lvl9pPr marL="3886200" indent="-228600" defTabSz="1169988" eaLnBrk="0" fontAlgn="base" hangingPunct="0">
              <a:spcBef>
                <a:spcPct val="0"/>
              </a:spcBef>
              <a:spcAft>
                <a:spcPct val="0"/>
              </a:spcAft>
              <a:defRPr sz="2300">
                <a:solidFill>
                  <a:schemeClr val="tx1"/>
                </a:solidFill>
                <a:latin typeface="Sky Text" charset="0"/>
                <a:ea typeface="MS PGothic" charset="-128"/>
              </a:defRPr>
            </a:lvl9pPr>
          </a:lstStyle>
          <a:p>
            <a:r>
              <a:rPr lang="en-US" altLang="de-DE" sz="1600">
                <a:latin typeface="Sky Text Medium" charset="0"/>
              </a:rPr>
              <a:t>2016</a:t>
            </a:r>
          </a:p>
        </p:txBody>
      </p:sp>
      <p:cxnSp>
        <p:nvCxnSpPr>
          <p:cNvPr id="68" name="Gerade Verbindung mit Pfeil 32"/>
          <p:cNvCxnSpPr>
            <a:cxnSpLocks noChangeShapeType="1"/>
            <a:stCxn id="92" idx="2"/>
          </p:cNvCxnSpPr>
          <p:nvPr/>
        </p:nvCxnSpPr>
        <p:spPr bwMode="auto">
          <a:xfrm flipH="1">
            <a:off x="7117975" y="1035050"/>
            <a:ext cx="14287" cy="11144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9" name="Textfeld 9"/>
          <p:cNvSpPr txBox="1">
            <a:spLocks noChangeArrowheads="1"/>
          </p:cNvSpPr>
          <p:nvPr/>
        </p:nvSpPr>
        <p:spPr bwMode="auto">
          <a:xfrm>
            <a:off x="5520950" y="1193800"/>
            <a:ext cx="720725" cy="584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smtClean="0">
                <a:solidFill>
                  <a:srgbClr val="000000"/>
                </a:solidFill>
                <a:latin typeface="+mn-lt"/>
              </a:rPr>
              <a:t>30 May</a:t>
            </a:r>
          </a:p>
          <a:p>
            <a:pPr algn="ctr">
              <a:defRPr/>
            </a:pPr>
            <a:r>
              <a:rPr lang="en-US" sz="800" dirty="0" smtClean="0">
                <a:solidFill>
                  <a:srgbClr val="000000"/>
                </a:solidFill>
                <a:latin typeface="+mn-lt"/>
              </a:rPr>
              <a:t>UHD production CL Final</a:t>
            </a:r>
          </a:p>
        </p:txBody>
      </p:sp>
      <p:sp>
        <p:nvSpPr>
          <p:cNvPr id="70" name="Textfeld 9"/>
          <p:cNvSpPr txBox="1">
            <a:spLocks noChangeArrowheads="1"/>
          </p:cNvSpPr>
          <p:nvPr/>
        </p:nvSpPr>
        <p:spPr bwMode="auto">
          <a:xfrm>
            <a:off x="5592387" y="3376612"/>
            <a:ext cx="720725" cy="70802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smtClean="0">
                <a:solidFill>
                  <a:srgbClr val="000000"/>
                </a:solidFill>
                <a:latin typeface="+mn-lt"/>
              </a:rPr>
              <a:t>06 Jun</a:t>
            </a:r>
          </a:p>
          <a:p>
            <a:pPr algn="ctr">
              <a:defRPr/>
            </a:pPr>
            <a:r>
              <a:rPr lang="en-US" sz="800" smtClean="0">
                <a:solidFill>
                  <a:srgbClr val="000000"/>
                </a:solidFill>
                <a:latin typeface="+mn-lt"/>
              </a:rPr>
              <a:t>UHD production German Cup Final</a:t>
            </a:r>
          </a:p>
        </p:txBody>
      </p:sp>
      <p:pic>
        <p:nvPicPr>
          <p:cNvPr id="71" name="Picture 103" descr="http://www.zammdahoam.de/wp-content/uploads/2013/10/dfppokal_freigestellt-e1371582126997.png"/>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5844800" y="2986087"/>
            <a:ext cx="2159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5" descr="http://fanshop.kicker.de/media/catalog/product/cache/1/image/700x/9df78eab33525d08d6e5fb8d27136e95/m/f/mfb06671.jpg"/>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5749550" y="800100"/>
            <a:ext cx="263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3" name="Gerade Verbindung mit Pfeil 32"/>
          <p:cNvCxnSpPr>
            <a:cxnSpLocks noChangeShapeType="1"/>
          </p:cNvCxnSpPr>
          <p:nvPr/>
        </p:nvCxnSpPr>
        <p:spPr bwMode="auto">
          <a:xfrm flipH="1">
            <a:off x="5881312" y="1790700"/>
            <a:ext cx="0" cy="3587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4" name="Gerade Verbindung mit Pfeil 45"/>
          <p:cNvCxnSpPr>
            <a:cxnSpLocks noChangeShapeType="1"/>
          </p:cNvCxnSpPr>
          <p:nvPr/>
        </p:nvCxnSpPr>
        <p:spPr bwMode="auto">
          <a:xfrm flipV="1">
            <a:off x="5952750" y="2525712"/>
            <a:ext cx="0" cy="4413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5" name="Textfeld 9"/>
          <p:cNvSpPr txBox="1">
            <a:spLocks noChangeArrowheads="1"/>
          </p:cNvSpPr>
          <p:nvPr/>
        </p:nvSpPr>
        <p:spPr bwMode="auto">
          <a:xfrm>
            <a:off x="5957512" y="2986087"/>
            <a:ext cx="863600" cy="461963"/>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smtClean="0">
                <a:solidFill>
                  <a:srgbClr val="FF0000"/>
                </a:solidFill>
                <a:latin typeface="+mn-lt"/>
              </a:rPr>
              <a:t>01 Aug</a:t>
            </a:r>
          </a:p>
          <a:p>
            <a:pPr algn="ctr">
              <a:defRPr/>
            </a:pPr>
            <a:r>
              <a:rPr lang="en-US" sz="800" dirty="0" smtClean="0">
                <a:solidFill>
                  <a:srgbClr val="FF0000"/>
                </a:solidFill>
                <a:latin typeface="+mn-lt"/>
              </a:rPr>
              <a:t>HDR Live Test</a:t>
            </a:r>
          </a:p>
          <a:p>
            <a:pPr algn="ctr">
              <a:defRPr/>
            </a:pPr>
            <a:r>
              <a:rPr lang="en-US" sz="800" dirty="0" err="1" smtClean="0">
                <a:solidFill>
                  <a:srgbClr val="FF0000"/>
                </a:solidFill>
                <a:latin typeface="+mn-lt"/>
              </a:rPr>
              <a:t>Supercup</a:t>
            </a:r>
            <a:endParaRPr lang="en-US" sz="800" dirty="0" smtClean="0">
              <a:solidFill>
                <a:srgbClr val="FF0000"/>
              </a:solidFill>
              <a:latin typeface="+mn-lt"/>
            </a:endParaRPr>
          </a:p>
        </p:txBody>
      </p:sp>
      <p:pic>
        <p:nvPicPr>
          <p:cNvPr id="76" name="Bild 27660" descr="DSC08550.JPG"/>
          <p:cNvPicPr>
            <a:picLocks noChangeAspect="1"/>
          </p:cNvPicPr>
          <p:nvPr/>
        </p:nvPicPr>
        <p:blipFill>
          <a:blip r:embed="rId19">
            <a:extLst>
              <a:ext uri="{28A0092B-C50C-407E-A947-70E740481C1C}">
                <a14:useLocalDpi xmlns:a14="http://schemas.microsoft.com/office/drawing/2010/main"/>
              </a:ext>
            </a:extLst>
          </a:blip>
          <a:srcRect/>
          <a:stretch>
            <a:fillRect/>
          </a:stretch>
        </p:blipFill>
        <p:spPr bwMode="auto">
          <a:xfrm>
            <a:off x="6130550" y="585787"/>
            <a:ext cx="431800" cy="288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7" name="Textfeld 9"/>
          <p:cNvSpPr txBox="1">
            <a:spLocks noChangeArrowheads="1"/>
          </p:cNvSpPr>
          <p:nvPr/>
        </p:nvSpPr>
        <p:spPr bwMode="auto">
          <a:xfrm>
            <a:off x="5074862" y="604837"/>
            <a:ext cx="863600" cy="338138"/>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smtClean="0">
                <a:solidFill>
                  <a:srgbClr val="FF0000"/>
                </a:solidFill>
                <a:latin typeface="+mn-lt"/>
              </a:rPr>
              <a:t>Feb-May</a:t>
            </a:r>
          </a:p>
          <a:p>
            <a:pPr algn="ctr">
              <a:defRPr/>
            </a:pPr>
            <a:r>
              <a:rPr lang="en-US" sz="800" dirty="0" smtClean="0">
                <a:solidFill>
                  <a:srgbClr val="FF0000"/>
                </a:solidFill>
                <a:latin typeface="+mn-lt"/>
              </a:rPr>
              <a:t>HDR tests</a:t>
            </a:r>
          </a:p>
        </p:txBody>
      </p:sp>
      <p:grpSp>
        <p:nvGrpSpPr>
          <p:cNvPr id="78" name="Gruppierung 80"/>
          <p:cNvGrpSpPr>
            <a:grpSpLocks/>
          </p:cNvGrpSpPr>
          <p:nvPr/>
        </p:nvGrpSpPr>
        <p:grpSpPr bwMode="auto">
          <a:xfrm>
            <a:off x="5273300" y="361950"/>
            <a:ext cx="468312" cy="287337"/>
            <a:chOff x="7838473" y="1377951"/>
            <a:chExt cx="729265" cy="486058"/>
          </a:xfrm>
        </p:grpSpPr>
        <p:pic>
          <p:nvPicPr>
            <p:cNvPr id="79" name="Bild 81" descr="DSC_0203.JPG"/>
            <p:cNvPicPr>
              <a:picLocks noChangeAspect="1"/>
            </p:cNvPicPr>
            <p:nvPr/>
          </p:nvPicPr>
          <p:blipFill>
            <a:blip r:embed="rId20">
              <a:extLst>
                <a:ext uri="{28A0092B-C50C-407E-A947-70E740481C1C}">
                  <a14:useLocalDpi xmlns:a14="http://schemas.microsoft.com/office/drawing/2010/main"/>
                </a:ext>
              </a:extLst>
            </a:blip>
            <a:srcRect/>
            <a:stretch>
              <a:fillRect/>
            </a:stretch>
          </p:blipFill>
          <p:spPr bwMode="auto">
            <a:xfrm>
              <a:off x="7838473" y="1377951"/>
              <a:ext cx="729265" cy="4860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0" name="Bild 82" descr="TSV_1860_München_(Wappen).png"/>
            <p:cNvPicPr>
              <a:picLocks noChangeAspect="1"/>
            </p:cNvPicPr>
            <p:nvPr/>
          </p:nvPicPr>
          <p:blipFill>
            <a:blip r:embed="rId21">
              <a:extLst>
                <a:ext uri="{28A0092B-C50C-407E-A947-70E740481C1C}">
                  <a14:useLocalDpi xmlns:a14="http://schemas.microsoft.com/office/drawing/2010/main"/>
                </a:ext>
              </a:extLst>
            </a:blip>
            <a:srcRect/>
            <a:stretch>
              <a:fillRect/>
            </a:stretch>
          </p:blipFill>
          <p:spPr bwMode="auto">
            <a:xfrm>
              <a:off x="8316416" y="1490357"/>
              <a:ext cx="236538" cy="3007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cxnSp>
        <p:nvCxnSpPr>
          <p:cNvPr id="81" name="Gerade Verbindung mit Pfeil 43"/>
          <p:cNvCxnSpPr>
            <a:cxnSpLocks noChangeShapeType="1"/>
          </p:cNvCxnSpPr>
          <p:nvPr/>
        </p:nvCxnSpPr>
        <p:spPr bwMode="auto">
          <a:xfrm flipH="1">
            <a:off x="5506662" y="982662"/>
            <a:ext cx="0" cy="116681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82" name="Bild 21" descr="supercup_2015.png"/>
          <p:cNvPicPr>
            <a:picLocks noChangeAspect="1"/>
          </p:cNvPicPr>
          <p:nvPr/>
        </p:nvPicPr>
        <p:blipFill>
          <a:blip r:embed="rId22">
            <a:extLst>
              <a:ext uri="{28A0092B-C50C-407E-A947-70E740481C1C}">
                <a14:useLocalDpi xmlns:a14="http://schemas.microsoft.com/office/drawing/2010/main"/>
              </a:ext>
            </a:extLst>
          </a:blip>
          <a:srcRect/>
          <a:stretch>
            <a:fillRect/>
          </a:stretch>
        </p:blipFill>
        <p:spPr bwMode="auto">
          <a:xfrm>
            <a:off x="6257550" y="2744787"/>
            <a:ext cx="2635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Textfeld 9"/>
          <p:cNvSpPr txBox="1">
            <a:spLocks noChangeArrowheads="1"/>
          </p:cNvSpPr>
          <p:nvPr/>
        </p:nvSpPr>
        <p:spPr bwMode="auto">
          <a:xfrm>
            <a:off x="5884487" y="828675"/>
            <a:ext cx="941388" cy="461962"/>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dirty="0" smtClean="0">
                <a:solidFill>
                  <a:srgbClr val="FF0000"/>
                </a:solidFill>
                <a:latin typeface="+mn-lt"/>
              </a:rPr>
              <a:t>25/26 Jun</a:t>
            </a:r>
          </a:p>
          <a:p>
            <a:pPr algn="ctr">
              <a:defRPr/>
            </a:pPr>
            <a:r>
              <a:rPr lang="en-US" sz="800" dirty="0" smtClean="0">
                <a:solidFill>
                  <a:srgbClr val="FF0000"/>
                </a:solidFill>
                <a:latin typeface="+mn-lt"/>
              </a:rPr>
              <a:t>subjective HDR viewing tests</a:t>
            </a:r>
          </a:p>
        </p:txBody>
      </p:sp>
      <p:pic>
        <p:nvPicPr>
          <p:cNvPr id="84" name="Bild 14" descr="UHD_Blu-ray_logo.png"/>
          <p:cNvPicPr>
            <a:picLocks noChangeAspect="1"/>
          </p:cNvPicPr>
          <p:nvPr/>
        </p:nvPicPr>
        <p:blipFill>
          <a:blip r:embed="rId23">
            <a:extLst>
              <a:ext uri="{28A0092B-C50C-407E-A947-70E740481C1C}">
                <a14:useLocalDpi xmlns:a14="http://schemas.microsoft.com/office/drawing/2010/main"/>
              </a:ext>
            </a:extLst>
          </a:blip>
          <a:srcRect/>
          <a:stretch>
            <a:fillRect/>
          </a:stretch>
        </p:blipFill>
        <p:spPr bwMode="auto">
          <a:xfrm>
            <a:off x="7127500" y="2773362"/>
            <a:ext cx="66833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feld 9"/>
          <p:cNvSpPr txBox="1">
            <a:spLocks noChangeArrowheads="1"/>
          </p:cNvSpPr>
          <p:nvPr/>
        </p:nvSpPr>
        <p:spPr bwMode="auto">
          <a:xfrm>
            <a:off x="6255962" y="1470025"/>
            <a:ext cx="896938" cy="338137"/>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smtClean="0">
                <a:latin typeface="+mn-lt"/>
              </a:rPr>
              <a:t>Sept</a:t>
            </a:r>
          </a:p>
          <a:p>
            <a:pPr algn="ctr">
              <a:defRPr/>
            </a:pPr>
            <a:r>
              <a:rPr lang="en-US" sz="800" smtClean="0">
                <a:latin typeface="+mn-lt"/>
              </a:rPr>
              <a:t>IFA/IBC 2015</a:t>
            </a:r>
          </a:p>
        </p:txBody>
      </p:sp>
      <p:sp>
        <p:nvSpPr>
          <p:cNvPr id="86" name="Textfeld 9"/>
          <p:cNvSpPr txBox="1">
            <a:spLocks noChangeArrowheads="1"/>
          </p:cNvSpPr>
          <p:nvPr/>
        </p:nvSpPr>
        <p:spPr bwMode="auto">
          <a:xfrm>
            <a:off x="7041775" y="2962275"/>
            <a:ext cx="896937" cy="461962"/>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dirty="0" smtClean="0">
                <a:latin typeface="+mn-lt"/>
              </a:rPr>
              <a:t>spring</a:t>
            </a:r>
          </a:p>
          <a:p>
            <a:pPr algn="ctr">
              <a:defRPr/>
            </a:pPr>
            <a:r>
              <a:rPr lang="en-US" sz="800" dirty="0" smtClean="0">
                <a:latin typeface="+mn-lt"/>
              </a:rPr>
              <a:t>launch</a:t>
            </a:r>
          </a:p>
          <a:p>
            <a:pPr algn="ctr">
              <a:defRPr/>
            </a:pPr>
            <a:r>
              <a:rPr lang="en-US" sz="800" dirty="0" smtClean="0">
                <a:latin typeface="+mn-lt"/>
              </a:rPr>
              <a:t>UHD Blu-ray</a:t>
            </a:r>
          </a:p>
        </p:txBody>
      </p:sp>
      <p:grpSp>
        <p:nvGrpSpPr>
          <p:cNvPr id="87" name="Gruppierung 78"/>
          <p:cNvGrpSpPr>
            <a:grpSpLocks/>
          </p:cNvGrpSpPr>
          <p:nvPr/>
        </p:nvGrpSpPr>
        <p:grpSpPr bwMode="auto">
          <a:xfrm>
            <a:off x="6370262" y="1317625"/>
            <a:ext cx="647700" cy="225425"/>
            <a:chOff x="3002667" y="1680397"/>
            <a:chExt cx="787423" cy="225599"/>
          </a:xfrm>
        </p:grpSpPr>
        <p:pic>
          <p:nvPicPr>
            <p:cNvPr id="88" name="Bild 76" descr="IFA-Logo_png.png"/>
            <p:cNvPicPr>
              <a:picLocks noChangeAspect="1"/>
            </p:cNvPicPr>
            <p:nvPr/>
          </p:nvPicPr>
          <p:blipFill>
            <a:blip r:embed="rId24">
              <a:extLst>
                <a:ext uri="{28A0092B-C50C-407E-A947-70E740481C1C}">
                  <a14:useLocalDpi xmlns:a14="http://schemas.microsoft.com/office/drawing/2010/main"/>
                </a:ext>
              </a:extLst>
            </a:blip>
            <a:srcRect/>
            <a:stretch>
              <a:fillRect/>
            </a:stretch>
          </p:blipFill>
          <p:spPr bwMode="auto">
            <a:xfrm>
              <a:off x="3002667" y="1680397"/>
              <a:ext cx="533933" cy="22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Bild 77" descr="ibc_logo_red_200_x_175.jpg"/>
            <p:cNvPicPr>
              <a:picLocks noChangeAspect="1"/>
            </p:cNvPicPr>
            <p:nvPr/>
          </p:nvPicPr>
          <p:blipFill>
            <a:blip r:embed="rId25">
              <a:extLst>
                <a:ext uri="{28A0092B-C50C-407E-A947-70E740481C1C}">
                  <a14:useLocalDpi xmlns:a14="http://schemas.microsoft.com/office/drawing/2010/main"/>
                </a:ext>
              </a:extLst>
            </a:blip>
            <a:srcRect/>
            <a:stretch>
              <a:fillRect/>
            </a:stretch>
          </p:blipFill>
          <p:spPr bwMode="auto">
            <a:xfrm>
              <a:off x="3563888" y="1680397"/>
              <a:ext cx="226202" cy="197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0" name="Bild 12" descr="Logo_Deutsche_TV_Plattform.png"/>
          <p:cNvPicPr>
            <a:picLocks noChangeAspect="1"/>
          </p:cNvPicPr>
          <p:nvPr/>
        </p:nvPicPr>
        <p:blipFill>
          <a:blip r:embed="rId26" cstate="print">
            <a:extLst>
              <a:ext uri="{28A0092B-C50C-407E-A947-70E740481C1C}">
                <a14:useLocalDpi xmlns:a14="http://schemas.microsoft.com/office/drawing/2010/main"/>
              </a:ext>
            </a:extLst>
          </a:blip>
          <a:srcRect/>
          <a:stretch>
            <a:fillRect/>
          </a:stretch>
        </p:blipFill>
        <p:spPr bwMode="auto">
          <a:xfrm>
            <a:off x="6817937" y="425450"/>
            <a:ext cx="6604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Textfeld 9"/>
          <p:cNvSpPr txBox="1">
            <a:spLocks noChangeArrowheads="1"/>
          </p:cNvSpPr>
          <p:nvPr/>
        </p:nvSpPr>
        <p:spPr bwMode="auto">
          <a:xfrm>
            <a:off x="6771900" y="573087"/>
            <a:ext cx="719137" cy="461963"/>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dirty="0" smtClean="0">
                <a:latin typeface="+mn-lt"/>
              </a:rPr>
              <a:t>8/9 Dec</a:t>
            </a:r>
          </a:p>
          <a:p>
            <a:pPr algn="ctr">
              <a:defRPr/>
            </a:pPr>
            <a:r>
              <a:rPr lang="en-US" sz="800" dirty="0" smtClean="0">
                <a:latin typeface="+mn-lt"/>
              </a:rPr>
              <a:t>3</a:t>
            </a:r>
            <a:r>
              <a:rPr lang="en-US" sz="800" baseline="30000" dirty="0" smtClean="0">
                <a:latin typeface="+mn-lt"/>
              </a:rPr>
              <a:t>rd</a:t>
            </a:r>
            <a:r>
              <a:rPr lang="en-US" sz="800" dirty="0" smtClean="0">
                <a:latin typeface="+mn-lt"/>
              </a:rPr>
              <a:t> UHD</a:t>
            </a:r>
          </a:p>
          <a:p>
            <a:pPr algn="ctr">
              <a:defRPr/>
            </a:pPr>
            <a:r>
              <a:rPr lang="en-US" sz="800" dirty="0" err="1" smtClean="0">
                <a:latin typeface="+mn-lt"/>
              </a:rPr>
              <a:t>Plugfest</a:t>
            </a:r>
            <a:endParaRPr lang="en-US" sz="800" dirty="0" smtClean="0">
              <a:latin typeface="+mn-lt"/>
            </a:endParaRPr>
          </a:p>
        </p:txBody>
      </p:sp>
      <p:cxnSp>
        <p:nvCxnSpPr>
          <p:cNvPr id="92" name="Gerade Verbindung mit Pfeil 45"/>
          <p:cNvCxnSpPr>
            <a:cxnSpLocks noChangeShapeType="1"/>
          </p:cNvCxnSpPr>
          <p:nvPr/>
        </p:nvCxnSpPr>
        <p:spPr bwMode="auto">
          <a:xfrm rot="5400000" flipH="1" flipV="1">
            <a:off x="6284537" y="2630487"/>
            <a:ext cx="211138"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3" name="Gerade Verbindung mit Pfeil 32"/>
          <p:cNvCxnSpPr>
            <a:cxnSpLocks noChangeShapeType="1"/>
          </p:cNvCxnSpPr>
          <p:nvPr/>
        </p:nvCxnSpPr>
        <p:spPr bwMode="auto">
          <a:xfrm flipH="1">
            <a:off x="6341687" y="1249362"/>
            <a:ext cx="0" cy="90011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4" name="Gerade Verbindung mit Pfeil 32"/>
          <p:cNvCxnSpPr>
            <a:cxnSpLocks noChangeShapeType="1"/>
          </p:cNvCxnSpPr>
          <p:nvPr/>
        </p:nvCxnSpPr>
        <p:spPr bwMode="auto">
          <a:xfrm flipH="1">
            <a:off x="6703637" y="1790700"/>
            <a:ext cx="0" cy="3587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5" name="Gerade Verbindung mit Pfeil 45"/>
          <p:cNvCxnSpPr>
            <a:cxnSpLocks noChangeShapeType="1"/>
          </p:cNvCxnSpPr>
          <p:nvPr/>
        </p:nvCxnSpPr>
        <p:spPr bwMode="auto">
          <a:xfrm rot="5400000" flipH="1" flipV="1">
            <a:off x="7367212" y="2630487"/>
            <a:ext cx="211138"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6" name="Textfeld 9"/>
          <p:cNvSpPr txBox="1">
            <a:spLocks noChangeArrowheads="1"/>
          </p:cNvSpPr>
          <p:nvPr/>
        </p:nvSpPr>
        <p:spPr bwMode="auto">
          <a:xfrm>
            <a:off x="7052887" y="1363662"/>
            <a:ext cx="896938" cy="585788"/>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dirty="0" smtClean="0">
                <a:latin typeface="+mn-lt"/>
              </a:rPr>
              <a:t>6-9 Jan</a:t>
            </a:r>
          </a:p>
          <a:p>
            <a:pPr algn="ctr">
              <a:defRPr/>
            </a:pPr>
            <a:r>
              <a:rPr lang="en-US" sz="800" dirty="0" smtClean="0">
                <a:latin typeface="+mn-lt"/>
              </a:rPr>
              <a:t>CES 2016 / launch UHD Alliance spec</a:t>
            </a:r>
          </a:p>
        </p:txBody>
      </p:sp>
      <p:cxnSp>
        <p:nvCxnSpPr>
          <p:cNvPr id="97" name="Gerade Verbindung mit Pfeil 32"/>
          <p:cNvCxnSpPr>
            <a:cxnSpLocks noChangeShapeType="1"/>
          </p:cNvCxnSpPr>
          <p:nvPr/>
        </p:nvCxnSpPr>
        <p:spPr bwMode="auto">
          <a:xfrm>
            <a:off x="7322762" y="1893887"/>
            <a:ext cx="3175" cy="2555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8" name="Textfeld 9"/>
          <p:cNvSpPr txBox="1">
            <a:spLocks noChangeArrowheads="1"/>
          </p:cNvSpPr>
          <p:nvPr/>
        </p:nvSpPr>
        <p:spPr bwMode="auto">
          <a:xfrm>
            <a:off x="7465637" y="692150"/>
            <a:ext cx="896938" cy="338137"/>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smtClean="0">
                <a:latin typeface="+mn-lt"/>
              </a:rPr>
              <a:t>16-21 Apr</a:t>
            </a:r>
          </a:p>
          <a:p>
            <a:pPr algn="ctr">
              <a:defRPr/>
            </a:pPr>
            <a:r>
              <a:rPr lang="en-US" sz="800" smtClean="0">
                <a:latin typeface="+mn-lt"/>
              </a:rPr>
              <a:t>NAB</a:t>
            </a:r>
          </a:p>
        </p:txBody>
      </p:sp>
      <p:cxnSp>
        <p:nvCxnSpPr>
          <p:cNvPr id="99" name="Gerade Verbindung mit Pfeil 32"/>
          <p:cNvCxnSpPr>
            <a:cxnSpLocks noChangeShapeType="1"/>
          </p:cNvCxnSpPr>
          <p:nvPr/>
        </p:nvCxnSpPr>
        <p:spPr bwMode="auto">
          <a:xfrm flipH="1">
            <a:off x="7897437" y="984250"/>
            <a:ext cx="1588" cy="11652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pic>
        <p:nvPicPr>
          <p:cNvPr id="100" name="Bild 82" descr="ces3.jpeg"/>
          <p:cNvPicPr>
            <a:picLocks noChangeAspect="1"/>
          </p:cNvPicPr>
          <p:nvPr/>
        </p:nvPicPr>
        <p:blipFill>
          <a:blip r:embed="rId27">
            <a:extLst>
              <a:ext uri="{28A0092B-C50C-407E-A947-70E740481C1C}">
                <a14:useLocalDpi xmlns:a14="http://schemas.microsoft.com/office/drawing/2010/main"/>
              </a:ext>
            </a:extLst>
          </a:blip>
          <a:srcRect/>
          <a:stretch>
            <a:fillRect/>
          </a:stretch>
        </p:blipFill>
        <p:spPr bwMode="auto">
          <a:xfrm>
            <a:off x="7257675" y="998537"/>
            <a:ext cx="39846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Bild 83" descr="logo_nabshow.gif"/>
          <p:cNvPicPr>
            <a:picLocks noChangeAspect="1"/>
          </p:cNvPicPr>
          <p:nvPr/>
        </p:nvPicPr>
        <p:blipFill>
          <a:blip r:embed="rId28" cstate="print">
            <a:extLst>
              <a:ext uri="{28A0092B-C50C-407E-A947-70E740481C1C}">
                <a14:useLocalDpi xmlns:a14="http://schemas.microsoft.com/office/drawing/2010/main"/>
              </a:ext>
            </a:extLst>
          </a:blip>
          <a:srcRect/>
          <a:stretch>
            <a:fillRect/>
          </a:stretch>
        </p:blipFill>
        <p:spPr bwMode="auto">
          <a:xfrm>
            <a:off x="7487862" y="539750"/>
            <a:ext cx="81756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Textfeld 9"/>
          <p:cNvSpPr txBox="1">
            <a:spLocks noChangeArrowheads="1"/>
          </p:cNvSpPr>
          <p:nvPr/>
        </p:nvSpPr>
        <p:spPr bwMode="auto">
          <a:xfrm>
            <a:off x="7530011" y="3622523"/>
            <a:ext cx="847725" cy="58477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dirty="0" smtClean="0">
                <a:latin typeface="+mn-lt"/>
              </a:rPr>
              <a:t>NAB 2016</a:t>
            </a:r>
          </a:p>
          <a:p>
            <a:pPr algn="ctr">
              <a:defRPr/>
            </a:pPr>
            <a:r>
              <a:rPr lang="en-US" sz="800" dirty="0" smtClean="0">
                <a:latin typeface="+mn-lt"/>
              </a:rPr>
              <a:t>Ultra HD Forum</a:t>
            </a:r>
          </a:p>
          <a:p>
            <a:pPr algn="ctr">
              <a:defRPr/>
            </a:pPr>
            <a:r>
              <a:rPr lang="en-US" sz="800" dirty="0" smtClean="0">
                <a:latin typeface="+mn-lt"/>
              </a:rPr>
              <a:t>Phase A guidelines</a:t>
            </a:r>
          </a:p>
        </p:txBody>
      </p:sp>
      <p:pic>
        <p:nvPicPr>
          <p:cNvPr id="103" name="Bild 120" descr="UHDLogo.png"/>
          <p:cNvPicPr>
            <a:picLocks noChangeAspect="1"/>
          </p:cNvPicPr>
          <p:nvPr/>
        </p:nvPicPr>
        <p:blipFill>
          <a:blip r:embed="rId29">
            <a:extLst>
              <a:ext uri="{28A0092B-C50C-407E-A947-70E740481C1C}">
                <a14:useLocalDpi xmlns:a14="http://schemas.microsoft.com/office/drawing/2010/main"/>
              </a:ext>
            </a:extLst>
          </a:blip>
          <a:srcRect/>
          <a:stretch>
            <a:fillRect/>
          </a:stretch>
        </p:blipFill>
        <p:spPr bwMode="auto">
          <a:xfrm>
            <a:off x="7660186" y="3406623"/>
            <a:ext cx="5159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Rounded Rectangle 43"/>
          <p:cNvSpPr/>
          <p:nvPr/>
        </p:nvSpPr>
        <p:spPr>
          <a:xfrm>
            <a:off x="136150" y="4165600"/>
            <a:ext cx="1595437" cy="26511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0" bIns="46800" anchor="ctr" anchorCtr="1"/>
          <a:lstStyle/>
          <a:p>
            <a:pPr algn="ctr" defTabSz="1170432" eaLnBrk="1" fontAlgn="auto" hangingPunct="1">
              <a:spcBef>
                <a:spcPts val="0"/>
              </a:spcBef>
              <a:spcAft>
                <a:spcPts val="0"/>
              </a:spcAft>
              <a:defRPr/>
            </a:pPr>
            <a:r>
              <a:rPr lang="en-US" sz="1400" dirty="0">
                <a:latin typeface="+mj-lt"/>
              </a:rPr>
              <a:t>Preparation</a:t>
            </a:r>
          </a:p>
        </p:txBody>
      </p:sp>
      <p:sp>
        <p:nvSpPr>
          <p:cNvPr id="105" name="Rounded Rectangle 43"/>
          <p:cNvSpPr/>
          <p:nvPr/>
        </p:nvSpPr>
        <p:spPr>
          <a:xfrm>
            <a:off x="1756987" y="4165600"/>
            <a:ext cx="2362200" cy="26511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0" bIns="46800" anchor="ctr" anchorCtr="1"/>
          <a:lstStyle/>
          <a:p>
            <a:pPr algn="ctr" defTabSz="1170432" eaLnBrk="1" fontAlgn="auto" hangingPunct="1">
              <a:spcBef>
                <a:spcPts val="0"/>
              </a:spcBef>
              <a:spcAft>
                <a:spcPts val="0"/>
              </a:spcAft>
              <a:defRPr/>
            </a:pPr>
            <a:r>
              <a:rPr lang="en-US" sz="1400" dirty="0">
                <a:latin typeface="+mj-lt"/>
              </a:rPr>
              <a:t>Production tests</a:t>
            </a:r>
          </a:p>
        </p:txBody>
      </p:sp>
      <p:sp>
        <p:nvSpPr>
          <p:cNvPr id="106" name="Rounded Rectangle 43"/>
          <p:cNvSpPr/>
          <p:nvPr/>
        </p:nvSpPr>
        <p:spPr>
          <a:xfrm>
            <a:off x="4146175" y="4167187"/>
            <a:ext cx="1355725" cy="265113"/>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0" bIns="46800" anchor="ctr" anchorCtr="1"/>
          <a:lstStyle/>
          <a:p>
            <a:pPr algn="ctr" defTabSz="1170432" eaLnBrk="1" fontAlgn="auto" hangingPunct="1">
              <a:spcBef>
                <a:spcPts val="0"/>
              </a:spcBef>
              <a:spcAft>
                <a:spcPts val="0"/>
              </a:spcAft>
              <a:defRPr/>
            </a:pPr>
            <a:r>
              <a:rPr lang="en-US" sz="1400" dirty="0">
                <a:latin typeface="+mj-lt"/>
              </a:rPr>
              <a:t>Live tests</a:t>
            </a:r>
          </a:p>
        </p:txBody>
      </p:sp>
      <p:sp>
        <p:nvSpPr>
          <p:cNvPr id="107" name="Rounded Rectangle 43"/>
          <p:cNvSpPr/>
          <p:nvPr/>
        </p:nvSpPr>
        <p:spPr>
          <a:xfrm>
            <a:off x="5528886" y="4167187"/>
            <a:ext cx="3476625" cy="265113"/>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0" bIns="46800" anchor="ctr" anchorCtr="1"/>
          <a:lstStyle/>
          <a:p>
            <a:pPr algn="ctr" defTabSz="1170432" eaLnBrk="1" fontAlgn="auto" hangingPunct="1">
              <a:spcBef>
                <a:spcPts val="0"/>
              </a:spcBef>
              <a:spcAft>
                <a:spcPts val="0"/>
              </a:spcAft>
              <a:defRPr/>
            </a:pPr>
            <a:r>
              <a:rPr lang="en-US" sz="1400" dirty="0">
                <a:latin typeface="+mj-lt"/>
              </a:rPr>
              <a:t>HDR tests (in progress)</a:t>
            </a:r>
          </a:p>
        </p:txBody>
      </p:sp>
      <p:cxnSp>
        <p:nvCxnSpPr>
          <p:cNvPr id="108" name="Gerade Verbindung mit Pfeil 45"/>
          <p:cNvCxnSpPr>
            <a:cxnSpLocks noChangeShapeType="1"/>
          </p:cNvCxnSpPr>
          <p:nvPr/>
        </p:nvCxnSpPr>
        <p:spPr bwMode="auto">
          <a:xfrm flipV="1">
            <a:off x="7910971" y="2509839"/>
            <a:ext cx="40" cy="83748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109" name="Bild 112"/>
          <p:cNvPicPr>
            <a:picLocks noChangeAspect="1"/>
          </p:cNvPicPr>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16400" y="1257300"/>
            <a:ext cx="506412"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Textfeld 9"/>
          <p:cNvSpPr txBox="1">
            <a:spLocks noChangeArrowheads="1"/>
          </p:cNvSpPr>
          <p:nvPr/>
        </p:nvSpPr>
        <p:spPr bwMode="auto">
          <a:xfrm>
            <a:off x="7837691" y="3003890"/>
            <a:ext cx="878182" cy="461665"/>
          </a:xfrm>
          <a:prstGeom prst="rect">
            <a:avLst/>
          </a:prstGeom>
          <a:noFill/>
          <a:ln>
            <a:noFill/>
          </a:ln>
          <a:extLst>
            <a:ext uri="{909E8E84-426E-40dd-AFC4-6F175D3DCCD1}"/>
            <a:ext uri="{91240B29-F687-4f45-9708-019B960494DF}"/>
          </a:extLst>
        </p:spPr>
        <p:txBody>
          <a:bodyPr wrap="square">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dirty="0" smtClean="0">
                <a:solidFill>
                  <a:srgbClr val="FF0000"/>
                </a:solidFill>
                <a:latin typeface="+mn-lt"/>
              </a:rPr>
              <a:t>29-31 Jul</a:t>
            </a:r>
          </a:p>
          <a:p>
            <a:pPr algn="ctr">
              <a:defRPr/>
            </a:pPr>
            <a:r>
              <a:rPr lang="en-US" sz="800" dirty="0" smtClean="0">
                <a:solidFill>
                  <a:srgbClr val="FF0000"/>
                </a:solidFill>
                <a:latin typeface="+mn-lt"/>
              </a:rPr>
              <a:t>HDR Live Trial</a:t>
            </a:r>
          </a:p>
          <a:p>
            <a:pPr algn="ctr">
              <a:defRPr/>
            </a:pPr>
            <a:r>
              <a:rPr lang="en-US" sz="800" dirty="0" smtClean="0">
                <a:solidFill>
                  <a:srgbClr val="FF0000"/>
                </a:solidFill>
                <a:latin typeface="+mn-lt"/>
              </a:rPr>
              <a:t>Beach Volleyball</a:t>
            </a:r>
          </a:p>
        </p:txBody>
      </p:sp>
      <p:cxnSp>
        <p:nvCxnSpPr>
          <p:cNvPr id="111" name="Gerade Verbindung mit Pfeil 45"/>
          <p:cNvCxnSpPr>
            <a:cxnSpLocks noChangeShapeType="1"/>
          </p:cNvCxnSpPr>
          <p:nvPr/>
        </p:nvCxnSpPr>
        <p:spPr bwMode="auto">
          <a:xfrm rot="5400000" flipH="1" flipV="1">
            <a:off x="8164716" y="2630345"/>
            <a:ext cx="211138"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12" name="Abgerundetes Rechteck 111"/>
          <p:cNvSpPr>
            <a:spLocks noChangeAspect="1"/>
          </p:cNvSpPr>
          <p:nvPr/>
        </p:nvSpPr>
        <p:spPr>
          <a:xfrm>
            <a:off x="8263214" y="731950"/>
            <a:ext cx="669821" cy="376774"/>
          </a:xfrm>
          <a:prstGeom prst="roundRect">
            <a:avLst/>
          </a:prstGeom>
          <a:blipFill dpi="0" rotWithShape="1">
            <a:blip r:embed="rId31" cstate="print">
              <a:extLst>
                <a:ext uri="{28A0092B-C50C-407E-A947-70E740481C1C}">
                  <a14:useLocalDpi xmlns:a14="http://schemas.microsoft.com/office/drawing/2010/main"/>
                </a:ext>
              </a:extLst>
            </a:blip>
            <a:srcRect/>
            <a:stretch>
              <a:fillRect/>
            </a:stretch>
          </a:blipFill>
          <a:ln w="9525">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Textfeld 9"/>
          <p:cNvSpPr txBox="1">
            <a:spLocks noChangeArrowheads="1"/>
          </p:cNvSpPr>
          <p:nvPr/>
        </p:nvSpPr>
        <p:spPr bwMode="auto">
          <a:xfrm>
            <a:off x="8203211" y="1118514"/>
            <a:ext cx="780450" cy="461665"/>
          </a:xfrm>
          <a:prstGeom prst="rect">
            <a:avLst/>
          </a:prstGeom>
          <a:noFill/>
          <a:ln>
            <a:noFill/>
          </a:ln>
          <a:extLst>
            <a:ext uri="{909E8E84-426E-40dd-AFC4-6F175D3DCCD1}"/>
            <a:ext uri="{91240B29-F687-4f45-9708-019B960494DF}"/>
          </a:extLst>
        </p:spPr>
        <p:txBody>
          <a:bodyPr wrap="square">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dirty="0" smtClean="0">
                <a:solidFill>
                  <a:srgbClr val="000000"/>
                </a:solidFill>
                <a:latin typeface="+mn-lt"/>
              </a:rPr>
              <a:t>Oct 2016</a:t>
            </a:r>
          </a:p>
          <a:p>
            <a:pPr algn="ctr">
              <a:defRPr/>
            </a:pPr>
            <a:r>
              <a:rPr lang="en-US" sz="800" dirty="0" smtClean="0">
                <a:solidFill>
                  <a:srgbClr val="000000"/>
                </a:solidFill>
                <a:latin typeface="+mn-lt"/>
              </a:rPr>
              <a:t>Sky D</a:t>
            </a:r>
          </a:p>
          <a:p>
            <a:pPr algn="ctr">
              <a:defRPr/>
            </a:pPr>
            <a:r>
              <a:rPr lang="en-US" sz="800" dirty="0" smtClean="0">
                <a:solidFill>
                  <a:srgbClr val="000000"/>
                </a:solidFill>
                <a:latin typeface="+mn-lt"/>
              </a:rPr>
              <a:t>UHD launch</a:t>
            </a:r>
          </a:p>
        </p:txBody>
      </p:sp>
      <p:cxnSp>
        <p:nvCxnSpPr>
          <p:cNvPr id="114" name="Gerade Verbindung mit Pfeil 32"/>
          <p:cNvCxnSpPr>
            <a:cxnSpLocks noChangeShapeType="1"/>
            <a:stCxn id="119" idx="2"/>
          </p:cNvCxnSpPr>
          <p:nvPr/>
        </p:nvCxnSpPr>
        <p:spPr bwMode="auto">
          <a:xfrm>
            <a:off x="8593436" y="1580179"/>
            <a:ext cx="0" cy="56612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115" name="Bild 114"/>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987282" y="1415256"/>
            <a:ext cx="319884" cy="358981"/>
          </a:xfrm>
          <a:prstGeom prst="rect">
            <a:avLst/>
          </a:prstGeom>
        </p:spPr>
      </p:pic>
      <p:sp>
        <p:nvSpPr>
          <p:cNvPr id="116" name="Textfeld 21"/>
          <p:cNvSpPr txBox="1">
            <a:spLocks noChangeArrowheads="1"/>
          </p:cNvSpPr>
          <p:nvPr/>
        </p:nvSpPr>
        <p:spPr bwMode="auto">
          <a:xfrm>
            <a:off x="7884640" y="1744234"/>
            <a:ext cx="524503" cy="215444"/>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dirty="0" smtClean="0">
                <a:solidFill>
                  <a:srgbClr val="000000"/>
                </a:solidFill>
                <a:latin typeface="+mn-lt"/>
              </a:rPr>
              <a:t>BT.2100</a:t>
            </a:r>
          </a:p>
        </p:txBody>
      </p:sp>
      <p:cxnSp>
        <p:nvCxnSpPr>
          <p:cNvPr id="117" name="Gerade Verbindung mit Pfeil 32"/>
          <p:cNvCxnSpPr>
            <a:cxnSpLocks noChangeShapeType="1"/>
          </p:cNvCxnSpPr>
          <p:nvPr/>
        </p:nvCxnSpPr>
        <p:spPr bwMode="auto">
          <a:xfrm>
            <a:off x="8136351" y="1900238"/>
            <a:ext cx="3175" cy="2555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8" name="Textfeld 9"/>
          <p:cNvSpPr txBox="1">
            <a:spLocks noChangeArrowheads="1"/>
          </p:cNvSpPr>
          <p:nvPr/>
        </p:nvSpPr>
        <p:spPr bwMode="auto">
          <a:xfrm>
            <a:off x="8265818" y="3752836"/>
            <a:ext cx="878182" cy="461665"/>
          </a:xfrm>
          <a:prstGeom prst="rect">
            <a:avLst/>
          </a:prstGeom>
          <a:noFill/>
          <a:ln>
            <a:noFill/>
          </a:ln>
          <a:extLst>
            <a:ext uri="{909E8E84-426E-40dd-AFC4-6F175D3DCCD1}"/>
            <a:ext uri="{91240B29-F687-4f45-9708-019B960494DF}"/>
          </a:extLst>
        </p:spPr>
        <p:txBody>
          <a:bodyPr wrap="square">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lgn="ctr">
              <a:defRPr/>
            </a:pPr>
            <a:r>
              <a:rPr lang="en-US" sz="800" dirty="0" smtClean="0">
                <a:solidFill>
                  <a:srgbClr val="FF0000"/>
                </a:solidFill>
                <a:latin typeface="+mn-lt"/>
              </a:rPr>
              <a:t>28-30 Oct</a:t>
            </a:r>
          </a:p>
          <a:p>
            <a:pPr algn="ctr">
              <a:defRPr/>
            </a:pPr>
            <a:r>
              <a:rPr lang="en-US" sz="800" dirty="0" smtClean="0">
                <a:solidFill>
                  <a:srgbClr val="FF0000"/>
                </a:solidFill>
                <a:latin typeface="+mn-lt"/>
              </a:rPr>
              <a:t>HDR Production</a:t>
            </a:r>
          </a:p>
          <a:p>
            <a:pPr algn="ctr">
              <a:defRPr/>
            </a:pPr>
            <a:r>
              <a:rPr lang="en-US" sz="800" dirty="0" smtClean="0">
                <a:solidFill>
                  <a:srgbClr val="FF0000"/>
                </a:solidFill>
                <a:latin typeface="+mn-lt"/>
              </a:rPr>
              <a:t>“</a:t>
            </a:r>
            <a:r>
              <a:rPr lang="en-US" sz="800" dirty="0" err="1" smtClean="0">
                <a:solidFill>
                  <a:srgbClr val="FF0000"/>
                </a:solidFill>
                <a:latin typeface="+mn-lt"/>
              </a:rPr>
              <a:t>Yello</a:t>
            </a:r>
            <a:r>
              <a:rPr lang="en-US" sz="800" dirty="0" smtClean="0">
                <a:solidFill>
                  <a:srgbClr val="FF0000"/>
                </a:solidFill>
                <a:latin typeface="+mn-lt"/>
              </a:rPr>
              <a:t>” concerts</a:t>
            </a:r>
          </a:p>
        </p:txBody>
      </p:sp>
      <p:cxnSp>
        <p:nvCxnSpPr>
          <p:cNvPr id="119" name="Gerade Verbindung mit Pfeil 45"/>
          <p:cNvCxnSpPr>
            <a:cxnSpLocks noChangeShapeType="1"/>
          </p:cNvCxnSpPr>
          <p:nvPr/>
        </p:nvCxnSpPr>
        <p:spPr bwMode="auto">
          <a:xfrm flipV="1">
            <a:off x="8697618" y="2525570"/>
            <a:ext cx="1588" cy="91231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120" name="Bild 119"/>
          <p:cNvPicPr>
            <a:picLocks noChangeAspect="1"/>
          </p:cNvPicPr>
          <p:nvPr/>
        </p:nvPicPr>
        <p:blipFill>
          <a:blip r:embed="rId33" cstate="print">
            <a:extLst>
              <a:ext uri="{28A0092B-C50C-407E-A947-70E740481C1C}">
                <a14:useLocalDpi xmlns:a14="http://schemas.microsoft.com/office/drawing/2010/main"/>
              </a:ext>
            </a:extLst>
          </a:blip>
          <a:stretch>
            <a:fillRect/>
          </a:stretch>
        </p:blipFill>
        <p:spPr>
          <a:xfrm>
            <a:off x="8518114" y="3443719"/>
            <a:ext cx="371043" cy="371043"/>
          </a:xfrm>
          <a:prstGeom prst="rect">
            <a:avLst/>
          </a:prstGeom>
        </p:spPr>
      </p:pic>
      <p:pic>
        <p:nvPicPr>
          <p:cNvPr id="121" name="Picture 3"/>
          <p:cNvPicPr>
            <a:picLocks noChangeAspect="1"/>
          </p:cNvPicPr>
          <p:nvPr/>
        </p:nvPicPr>
        <p:blipFill>
          <a:blip r:embed="rId34" cstate="print">
            <a:extLst>
              <a:ext uri="{28A0092B-C50C-407E-A947-70E740481C1C}">
                <a14:useLocalDpi xmlns:a14="http://schemas.microsoft.com/office/drawing/2010/main"/>
              </a:ext>
            </a:extLst>
          </a:blip>
          <a:stretch>
            <a:fillRect/>
          </a:stretch>
        </p:blipFill>
        <p:spPr>
          <a:xfrm>
            <a:off x="214440" y="971550"/>
            <a:ext cx="861511" cy="528336"/>
          </a:xfrm>
          <a:prstGeom prst="rect">
            <a:avLst/>
          </a:prstGeom>
        </p:spPr>
      </p:pic>
      <p:sp>
        <p:nvSpPr>
          <p:cNvPr id="122" name="Textfeld 15"/>
          <p:cNvSpPr txBox="1">
            <a:spLocks noChangeArrowheads="1"/>
          </p:cNvSpPr>
          <p:nvPr/>
        </p:nvSpPr>
        <p:spPr bwMode="auto">
          <a:xfrm>
            <a:off x="96840" y="1504950"/>
            <a:ext cx="1360694" cy="523220"/>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Sky Text Regular" charset="0"/>
                <a:ea typeface="MS PGothic" charset="0"/>
                <a:cs typeface="MS PGothic" charset="0"/>
              </a:defRPr>
            </a:lvl1pPr>
            <a:lvl2pPr marL="742950" indent="-285750">
              <a:defRPr>
                <a:solidFill>
                  <a:schemeClr val="tx1"/>
                </a:solidFill>
                <a:latin typeface="Sky Text Regular" charset="0"/>
                <a:ea typeface="MS PGothic" charset="0"/>
                <a:cs typeface="MS PGothic" charset="0"/>
              </a:defRPr>
            </a:lvl2pPr>
            <a:lvl3pPr marL="1143000" indent="-228600">
              <a:defRPr>
                <a:solidFill>
                  <a:schemeClr val="tx1"/>
                </a:solidFill>
                <a:latin typeface="Sky Text Regular" charset="0"/>
                <a:ea typeface="MS PGothic" charset="0"/>
                <a:cs typeface="MS PGothic" charset="0"/>
              </a:defRPr>
            </a:lvl3pPr>
            <a:lvl4pPr marL="1600200" indent="-228600">
              <a:defRPr>
                <a:solidFill>
                  <a:schemeClr val="tx1"/>
                </a:solidFill>
                <a:latin typeface="Sky Text Regular" charset="0"/>
                <a:ea typeface="MS PGothic" charset="0"/>
                <a:cs typeface="MS PGothic" charset="0"/>
              </a:defRPr>
            </a:lvl4pPr>
            <a:lvl5pPr marL="2057400" indent="-228600">
              <a:defRPr>
                <a:solidFill>
                  <a:schemeClr val="tx1"/>
                </a:solidFill>
                <a:latin typeface="Sky Text Regular"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Sky Text Regular"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Sky Text Regular"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Sky Text Regular"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Sky Text Regular" charset="0"/>
                <a:ea typeface="MS PGothic" charset="0"/>
                <a:cs typeface="MS PGothic" charset="0"/>
              </a:defRPr>
            </a:lvl9pPr>
          </a:lstStyle>
          <a:p>
            <a:pPr>
              <a:defRPr/>
            </a:pPr>
            <a:r>
              <a:rPr lang="en-US" sz="1400" b="1" dirty="0" smtClean="0">
                <a:solidFill>
                  <a:srgbClr val="000000"/>
                </a:solidFill>
                <a:latin typeface="+mn-lt"/>
              </a:rPr>
              <a:t>Ultra HD &amp; HDR</a:t>
            </a:r>
          </a:p>
          <a:p>
            <a:pPr>
              <a:defRPr/>
            </a:pPr>
            <a:r>
              <a:rPr lang="en-US" sz="1400" b="1" dirty="0" smtClean="0">
                <a:solidFill>
                  <a:srgbClr val="000000"/>
                </a:solidFill>
                <a:latin typeface="+mn-lt"/>
              </a:rPr>
              <a:t>test roadmap</a:t>
            </a:r>
          </a:p>
        </p:txBody>
      </p:sp>
    </p:spTree>
    <p:extLst>
      <p:ext uri="{BB962C8B-B14F-4D97-AF65-F5344CB8AC3E}">
        <p14:creationId xmlns:p14="http://schemas.microsoft.com/office/powerpoint/2010/main" val="17474087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a:t>
            </a:r>
            <a:endParaRPr lang="en-US" dirty="0"/>
          </a:p>
        </p:txBody>
      </p:sp>
      <p:sp>
        <p:nvSpPr>
          <p:cNvPr id="3" name="Content Placeholder 2"/>
          <p:cNvSpPr>
            <a:spLocks noGrp="1"/>
          </p:cNvSpPr>
          <p:nvPr>
            <p:ph idx="1"/>
          </p:nvPr>
        </p:nvSpPr>
        <p:spPr/>
        <p:txBody>
          <a:bodyPr/>
          <a:lstStyle/>
          <a:p>
            <a:r>
              <a:rPr lang="en-US" dirty="0" smtClean="0"/>
              <a:t>Chair: Ben Schwarz</a:t>
            </a:r>
          </a:p>
          <a:p>
            <a:pPr fontAlgn="ctr"/>
            <a:r>
              <a:rPr lang="en-US" dirty="0" smtClean="0"/>
              <a:t>Akira </a:t>
            </a:r>
            <a:r>
              <a:rPr lang="en-US" dirty="0" err="1"/>
              <a:t>Shimazu</a:t>
            </a:r>
            <a:r>
              <a:rPr lang="en-US" dirty="0"/>
              <a:t> (</a:t>
            </a:r>
            <a:r>
              <a:rPr lang="en-US" dirty="0" err="1"/>
              <a:t>SkyPerfect</a:t>
            </a:r>
            <a:r>
              <a:rPr lang="en-US" dirty="0"/>
              <a:t> TV),</a:t>
            </a:r>
          </a:p>
          <a:p>
            <a:pPr fontAlgn="ctr"/>
            <a:r>
              <a:rPr lang="en-US" dirty="0" err="1"/>
              <a:t>Renard</a:t>
            </a:r>
            <a:r>
              <a:rPr lang="en-US" dirty="0"/>
              <a:t> T. Jenkins (PBS),</a:t>
            </a:r>
          </a:p>
          <a:p>
            <a:pPr fontAlgn="ctr"/>
            <a:r>
              <a:rPr lang="en-US" dirty="0"/>
              <a:t>Stephan </a:t>
            </a:r>
            <a:r>
              <a:rPr lang="en-US" dirty="0" err="1"/>
              <a:t>Heimbecher</a:t>
            </a:r>
            <a:r>
              <a:rPr lang="en-US" dirty="0"/>
              <a:t> (SKY).</a:t>
            </a:r>
          </a:p>
          <a:p>
            <a:endParaRPr lang="en-US" dirty="0"/>
          </a:p>
        </p:txBody>
      </p:sp>
    </p:spTree>
    <p:extLst>
      <p:ext uri="{BB962C8B-B14F-4D97-AF65-F5344CB8AC3E}">
        <p14:creationId xmlns:p14="http://schemas.microsoft.com/office/powerpoint/2010/main" val="9017882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 HD Forum Progress </a:t>
            </a:r>
            <a:endParaRPr lang="en-US" dirty="0"/>
          </a:p>
        </p:txBody>
      </p:sp>
      <p:sp>
        <p:nvSpPr>
          <p:cNvPr id="5" name="Rounded Rectangle 4"/>
          <p:cNvSpPr/>
          <p:nvPr/>
        </p:nvSpPr>
        <p:spPr>
          <a:xfrm>
            <a:off x="843887" y="1276350"/>
            <a:ext cx="2133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Members </a:t>
            </a:r>
            <a:endParaRPr lang="en-US" dirty="0"/>
          </a:p>
        </p:txBody>
      </p:sp>
      <p:sp>
        <p:nvSpPr>
          <p:cNvPr id="6" name="Rounded Rectangle 5"/>
          <p:cNvSpPr/>
          <p:nvPr/>
        </p:nvSpPr>
        <p:spPr>
          <a:xfrm>
            <a:off x="4419600" y="1276350"/>
            <a:ext cx="4032913"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a:t>
            </a:r>
            <a:endParaRPr lang="en-US" dirty="0"/>
          </a:p>
        </p:txBody>
      </p:sp>
      <p:sp>
        <p:nvSpPr>
          <p:cNvPr id="7" name="Rounded Rectangle 6"/>
          <p:cNvSpPr/>
          <p:nvPr/>
        </p:nvSpPr>
        <p:spPr>
          <a:xfrm>
            <a:off x="832513" y="1885523"/>
            <a:ext cx="2133600" cy="4580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Guideline (Phase A)</a:t>
            </a:r>
          </a:p>
        </p:txBody>
      </p:sp>
      <p:sp>
        <p:nvSpPr>
          <p:cNvPr id="8" name="Rounded Rectangle 7"/>
          <p:cNvSpPr/>
          <p:nvPr/>
        </p:nvSpPr>
        <p:spPr>
          <a:xfrm>
            <a:off x="4449170" y="1853383"/>
            <a:ext cx="4052819" cy="4688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V1.3 </a:t>
            </a:r>
            <a:r>
              <a:rPr lang="en-US" dirty="0" err="1" smtClean="0"/>
              <a:t>incl</a:t>
            </a:r>
            <a:r>
              <a:rPr lang="en-US" dirty="0" smtClean="0"/>
              <a:t> watermarking </a:t>
            </a:r>
            <a:endParaRPr lang="en-US" dirty="0"/>
          </a:p>
        </p:txBody>
      </p:sp>
      <p:sp>
        <p:nvSpPr>
          <p:cNvPr id="9" name="TextBox 8"/>
          <p:cNvSpPr txBox="1"/>
          <p:nvPr/>
        </p:nvSpPr>
        <p:spPr>
          <a:xfrm>
            <a:off x="5871953" y="895350"/>
            <a:ext cx="1163460" cy="369332"/>
          </a:xfrm>
          <a:prstGeom prst="rect">
            <a:avLst/>
          </a:prstGeom>
          <a:noFill/>
          <a:ln>
            <a:solidFill>
              <a:schemeClr val="accent1"/>
            </a:solidFill>
          </a:ln>
        </p:spPr>
        <p:txBody>
          <a:bodyPr wrap="none" rtlCol="0">
            <a:spAutoFit/>
          </a:bodyPr>
          <a:lstStyle/>
          <a:p>
            <a:r>
              <a:rPr lang="en-US" dirty="0" smtClean="0"/>
              <a:t>By NAB’17</a:t>
            </a:r>
            <a:endParaRPr lang="en-US" dirty="0"/>
          </a:p>
        </p:txBody>
      </p:sp>
      <p:sp>
        <p:nvSpPr>
          <p:cNvPr id="14" name="Rounded Rectangle 13"/>
          <p:cNvSpPr/>
          <p:nvPr/>
        </p:nvSpPr>
        <p:spPr>
          <a:xfrm>
            <a:off x="831377" y="2496120"/>
            <a:ext cx="2133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Interop</a:t>
            </a:r>
            <a:endParaRPr lang="en-US" dirty="0"/>
          </a:p>
        </p:txBody>
      </p:sp>
      <p:sp>
        <p:nvSpPr>
          <p:cNvPr id="15" name="Rounded Rectangle 14"/>
          <p:cNvSpPr/>
          <p:nvPr/>
        </p:nvSpPr>
        <p:spPr>
          <a:xfrm>
            <a:off x="4457697" y="2495124"/>
            <a:ext cx="4032913"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Public Plug Fest (12+4) demos </a:t>
            </a:r>
          </a:p>
        </p:txBody>
      </p:sp>
      <p:sp>
        <p:nvSpPr>
          <p:cNvPr id="16" name="Rounded Rectangle 15"/>
          <p:cNvSpPr/>
          <p:nvPr/>
        </p:nvSpPr>
        <p:spPr>
          <a:xfrm>
            <a:off x="826827" y="3180497"/>
            <a:ext cx="2133600" cy="4580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Liaison </a:t>
            </a:r>
            <a:endParaRPr lang="en-US" dirty="0"/>
          </a:p>
        </p:txBody>
      </p:sp>
      <p:sp>
        <p:nvSpPr>
          <p:cNvPr id="17" name="Rounded Rectangle 16"/>
          <p:cNvSpPr/>
          <p:nvPr/>
        </p:nvSpPr>
        <p:spPr>
          <a:xfrm>
            <a:off x="4447743" y="3148357"/>
            <a:ext cx="4052819" cy="4688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Engagement with DVB/ATSC/SMPTE/CTA</a:t>
            </a:r>
          </a:p>
        </p:txBody>
      </p:sp>
      <p:sp>
        <p:nvSpPr>
          <p:cNvPr id="18" name="Rounded Rectangle 17"/>
          <p:cNvSpPr/>
          <p:nvPr/>
        </p:nvSpPr>
        <p:spPr>
          <a:xfrm>
            <a:off x="843887" y="3790950"/>
            <a:ext cx="2133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Communication </a:t>
            </a:r>
            <a:endParaRPr lang="en-US" dirty="0"/>
          </a:p>
        </p:txBody>
      </p:sp>
      <p:sp>
        <p:nvSpPr>
          <p:cNvPr id="19" name="Rounded Rectangle 18"/>
          <p:cNvSpPr/>
          <p:nvPr/>
        </p:nvSpPr>
        <p:spPr>
          <a:xfrm>
            <a:off x="4461680" y="3790950"/>
            <a:ext cx="4032913"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Master Class on HDR </a:t>
            </a:r>
            <a:endParaRPr lang="en-US" dirty="0"/>
          </a:p>
        </p:txBody>
      </p:sp>
    </p:spTree>
    <p:extLst>
      <p:ext uri="{BB962C8B-B14F-4D97-AF65-F5344CB8AC3E}">
        <p14:creationId xmlns:p14="http://schemas.microsoft.com/office/powerpoint/2010/main" val="10267573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UHD HDR Session Agenda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9406092"/>
              </p:ext>
            </p:extLst>
          </p:nvPr>
        </p:nvGraphicFramePr>
        <p:xfrm>
          <a:off x="457200" y="1047750"/>
          <a:ext cx="8229600" cy="3352800"/>
        </p:xfrm>
        <a:graphic>
          <a:graphicData uri="http://schemas.openxmlformats.org/drawingml/2006/table">
            <a:tbl>
              <a:tblPr firstCol="1" bandRow="1">
                <a:tableStyleId>{0660B408-B3CF-4A94-85FC-2B1E0A45F4A2}</a:tableStyleId>
              </a:tblPr>
              <a:tblGrid>
                <a:gridCol w="4114800"/>
                <a:gridCol w="4114800"/>
              </a:tblGrid>
              <a:tr h="0">
                <a:tc>
                  <a:txBody>
                    <a:bodyPr/>
                    <a:lstStyle/>
                    <a:p>
                      <a:pPr algn="r">
                        <a:spcBef>
                          <a:spcPts val="300"/>
                        </a:spcBef>
                        <a:spcAft>
                          <a:spcPts val="300"/>
                        </a:spcAft>
                      </a:pPr>
                      <a:r>
                        <a:rPr lang="en-US" sz="2000" dirty="0"/>
                        <a:t>Introduction and forum progress</a:t>
                      </a:r>
                      <a:endParaRPr lang="en-GB" sz="2000" b="0" dirty="0">
                        <a:solidFill>
                          <a:srgbClr val="002060"/>
                        </a:solidFill>
                      </a:endParaRPr>
                    </a:p>
                  </a:txBody>
                  <a:tcPr marL="68580" marR="68580" marT="0" marB="0" anchor="ctr"/>
                </a:tc>
                <a:tc>
                  <a:txBody>
                    <a:bodyPr/>
                    <a:lstStyle/>
                    <a:p>
                      <a:pPr marL="0" indent="0" algn="l">
                        <a:spcAft>
                          <a:spcPts val="0"/>
                        </a:spcAft>
                        <a:buFont typeface="Arial" charset="0"/>
                        <a:buNone/>
                      </a:pPr>
                      <a:r>
                        <a:rPr lang="en-US" sz="2000" dirty="0"/>
                        <a:t>Thierry </a:t>
                      </a:r>
                      <a:r>
                        <a:rPr lang="en-US" sz="2000" dirty="0" err="1" smtClean="0"/>
                        <a:t>Fautier</a:t>
                      </a:r>
                      <a:r>
                        <a:rPr lang="en-US" sz="2000" dirty="0" smtClean="0"/>
                        <a:t>, Forum </a:t>
                      </a:r>
                      <a:r>
                        <a:rPr lang="en-US" sz="2000" dirty="0"/>
                        <a:t>President</a:t>
                      </a:r>
                      <a:endParaRPr lang="en-GB" sz="2000" b="0" dirty="0">
                        <a:solidFill>
                          <a:srgbClr val="002060"/>
                        </a:solidFill>
                      </a:endParaRPr>
                    </a:p>
                  </a:txBody>
                  <a:tcPr marL="68580" marR="68580" marT="0" marB="0" anchor="ctr"/>
                </a:tc>
              </a:tr>
              <a:tr h="0">
                <a:tc>
                  <a:txBody>
                    <a:bodyPr/>
                    <a:lstStyle/>
                    <a:p>
                      <a:pPr algn="r">
                        <a:spcBef>
                          <a:spcPts val="300"/>
                        </a:spcBef>
                        <a:spcAft>
                          <a:spcPts val="300"/>
                        </a:spcAft>
                      </a:pPr>
                      <a:r>
                        <a:rPr lang="en-US" sz="2000" dirty="0"/>
                        <a:t>HDR </a:t>
                      </a:r>
                      <a:r>
                        <a:rPr lang="en-US" sz="2000" dirty="0" smtClean="0"/>
                        <a:t>101</a:t>
                      </a:r>
                      <a:endParaRPr lang="en-GB" sz="2000" b="0" dirty="0">
                        <a:solidFill>
                          <a:srgbClr val="002060"/>
                        </a:solidFill>
                      </a:endParaRPr>
                    </a:p>
                  </a:txBody>
                  <a:tcPr marL="68580" marR="68580" marT="0" marB="0" anchor="ctr"/>
                </a:tc>
                <a:tc>
                  <a:txBody>
                    <a:bodyPr/>
                    <a:lstStyle/>
                    <a:p>
                      <a:pPr marL="0" indent="0" algn="l">
                        <a:spcAft>
                          <a:spcPts val="0"/>
                        </a:spcAft>
                        <a:buFont typeface="Arial" charset="0"/>
                        <a:buNone/>
                      </a:pPr>
                      <a:r>
                        <a:rPr lang="en-US" sz="2000" dirty="0"/>
                        <a:t>Matthew </a:t>
                      </a:r>
                      <a:r>
                        <a:rPr lang="en-US" sz="2000" dirty="0" smtClean="0"/>
                        <a:t>Goldman </a:t>
                      </a:r>
                      <a:r>
                        <a:rPr lang="en-US" sz="2000" dirty="0"/>
                        <a:t>(Ericsson)</a:t>
                      </a:r>
                      <a:endParaRPr lang="en-GB" sz="2000" b="0" dirty="0">
                        <a:solidFill>
                          <a:srgbClr val="002060"/>
                        </a:solidFill>
                      </a:endParaRPr>
                    </a:p>
                  </a:txBody>
                  <a:tcPr marL="68580" marR="68580" marT="0" marB="0" anchor="ctr"/>
                </a:tc>
              </a:tr>
              <a:tr h="0">
                <a:tc>
                  <a:txBody>
                    <a:bodyPr/>
                    <a:lstStyle/>
                    <a:p>
                      <a:pPr algn="r">
                        <a:spcBef>
                          <a:spcPts val="300"/>
                        </a:spcBef>
                        <a:spcAft>
                          <a:spcPts val="300"/>
                        </a:spcAft>
                      </a:pPr>
                      <a:r>
                        <a:rPr lang="en-US" sz="2000" dirty="0" smtClean="0"/>
                        <a:t>Interoperability lessons learnt so far</a:t>
                      </a:r>
                      <a:endParaRPr lang="en-GB" sz="2000" b="0" dirty="0">
                        <a:solidFill>
                          <a:srgbClr val="002060"/>
                        </a:solidFill>
                      </a:endParaRPr>
                    </a:p>
                  </a:txBody>
                  <a:tcPr marL="68580" marR="68580" marT="0" marB="0" anchor="ctr"/>
                </a:tc>
                <a:tc>
                  <a:txBody>
                    <a:bodyPr/>
                    <a:lstStyle/>
                    <a:p>
                      <a:pPr marL="0" indent="0" algn="l">
                        <a:spcAft>
                          <a:spcPts val="0"/>
                        </a:spcAft>
                        <a:buFont typeface="Arial" charset="0"/>
                        <a:buNone/>
                      </a:pPr>
                      <a:r>
                        <a:rPr lang="en-US" sz="2000" dirty="0"/>
                        <a:t>Renard T. </a:t>
                      </a:r>
                      <a:r>
                        <a:rPr lang="en-US" sz="2000" dirty="0" smtClean="0"/>
                        <a:t>Jenkins </a:t>
                      </a:r>
                      <a:r>
                        <a:rPr lang="en-US" sz="2000" dirty="0"/>
                        <a:t>(PBS)</a:t>
                      </a:r>
                      <a:endParaRPr lang="en-GB" sz="2000" b="0" dirty="0">
                        <a:solidFill>
                          <a:srgbClr val="002060"/>
                        </a:solidFill>
                      </a:endParaRPr>
                    </a:p>
                  </a:txBody>
                  <a:tcPr marL="68580" marR="68580" marT="0" marB="0" anchor="ctr"/>
                </a:tc>
              </a:tr>
              <a:tr h="0">
                <a:tc>
                  <a:txBody>
                    <a:bodyPr/>
                    <a:lstStyle/>
                    <a:p>
                      <a:pPr algn="r">
                        <a:spcBef>
                          <a:spcPts val="300"/>
                        </a:spcBef>
                        <a:spcAft>
                          <a:spcPts val="300"/>
                        </a:spcAft>
                      </a:pPr>
                      <a:r>
                        <a:rPr lang="en-US" sz="2000" dirty="0"/>
                        <a:t>HDR in </a:t>
                      </a:r>
                      <a:r>
                        <a:rPr lang="en-US" sz="2000" dirty="0" smtClean="0"/>
                        <a:t>live services – </a:t>
                      </a:r>
                      <a:r>
                        <a:rPr lang="en-US" sz="2000" dirty="0"/>
                        <a:t>operator panel</a:t>
                      </a:r>
                      <a:endParaRPr lang="en-GB" sz="2000" b="0" dirty="0">
                        <a:solidFill>
                          <a:srgbClr val="002060"/>
                        </a:solidFill>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indent="0" algn="l">
                        <a:spcAft>
                          <a:spcPts val="0"/>
                        </a:spcAft>
                        <a:buFont typeface="Arial" charset="0"/>
                        <a:buNone/>
                      </a:pPr>
                      <a:r>
                        <a:rPr lang="en-US" sz="2000" dirty="0"/>
                        <a:t>Akira Shimazu (</a:t>
                      </a:r>
                      <a:r>
                        <a:rPr lang="en-US" sz="2000" dirty="0" err="1"/>
                        <a:t>SkyPerfect</a:t>
                      </a:r>
                      <a:r>
                        <a:rPr lang="en-US" sz="2000" dirty="0"/>
                        <a:t> TV),</a:t>
                      </a:r>
                      <a:endParaRPr lang="en-GB" sz="2000" dirty="0"/>
                    </a:p>
                    <a:p>
                      <a:pPr marL="0" indent="0" algn="l">
                        <a:spcAft>
                          <a:spcPts val="0"/>
                        </a:spcAft>
                        <a:buFont typeface="Arial" charset="0"/>
                        <a:buNone/>
                      </a:pPr>
                      <a:r>
                        <a:rPr lang="en-US" sz="2000" dirty="0"/>
                        <a:t>Renard T. Jenkins (PBS),</a:t>
                      </a:r>
                      <a:endParaRPr lang="en-GB" sz="2000" dirty="0"/>
                    </a:p>
                    <a:p>
                      <a:pPr marL="0" indent="0" algn="l">
                        <a:spcAft>
                          <a:spcPts val="0"/>
                        </a:spcAft>
                        <a:buFont typeface="Arial" charset="0"/>
                        <a:buNone/>
                      </a:pPr>
                      <a:r>
                        <a:rPr lang="en-US" sz="2000" dirty="0"/>
                        <a:t>Stephan Heimbecher (SKY</a:t>
                      </a:r>
                      <a:r>
                        <a:rPr lang="en-US" sz="2000" dirty="0" smtClean="0"/>
                        <a:t>).</a:t>
                      </a:r>
                      <a:endParaRPr lang="en-GB" sz="2000" b="0" dirty="0">
                        <a:solidFill>
                          <a:srgbClr val="002060"/>
                        </a:solidFill>
                      </a:endParaRPr>
                    </a:p>
                  </a:txBody>
                  <a:tcPr marL="68580" marR="68580" marT="0" marB="0" anchor="ctr">
                    <a:lnB w="12700" cap="flat" cmpd="sng" algn="ctr">
                      <a:solidFill>
                        <a:schemeClr val="tx1"/>
                      </a:solidFill>
                      <a:prstDash val="solid"/>
                      <a:round/>
                      <a:headEnd type="none" w="med" len="med"/>
                      <a:tailEnd type="none" w="med" len="med"/>
                    </a:lnB>
                  </a:tcPr>
                </a:tc>
              </a:tr>
              <a:tr h="0">
                <a:tc>
                  <a:txBody>
                    <a:bodyPr/>
                    <a:lstStyle/>
                    <a:p>
                      <a:pPr algn="r">
                        <a:spcBef>
                          <a:spcPts val="300"/>
                        </a:spcBef>
                        <a:spcAft>
                          <a:spcPts val="300"/>
                        </a:spcAft>
                      </a:pPr>
                      <a:r>
                        <a:rPr lang="en-US" sz="2000"/>
                        <a:t>Premium HDR: What are we doing to ensure a quality experience?</a:t>
                      </a:r>
                      <a:endParaRPr lang="en-GB" sz="2000" b="0">
                        <a:solidFill>
                          <a:srgbClr val="002060"/>
                        </a:solidFill>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indent="0" algn="l">
                        <a:spcAft>
                          <a:spcPts val="0"/>
                        </a:spcAft>
                        <a:buFont typeface="Arial" charset="0"/>
                        <a:buNone/>
                      </a:pPr>
                      <a:r>
                        <a:rPr lang="en-US" sz="2000" dirty="0"/>
                        <a:t>Mike Zink </a:t>
                      </a:r>
                      <a:r>
                        <a:rPr lang="en-US" sz="2000" dirty="0" smtClean="0"/>
                        <a:t>UHD Alliance (Warner Bros.)</a:t>
                      </a:r>
                      <a:endParaRPr lang="en-GB" sz="2000" b="0" dirty="0">
                        <a:solidFill>
                          <a:srgbClr val="002060"/>
                        </a:solidFill>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0">
                <a:tc>
                  <a:txBody>
                    <a:bodyPr/>
                    <a:lstStyle/>
                    <a:p>
                      <a:pPr algn="r">
                        <a:spcBef>
                          <a:spcPts val="300"/>
                        </a:spcBef>
                        <a:spcAft>
                          <a:spcPts val="300"/>
                        </a:spcAft>
                      </a:pPr>
                      <a:r>
                        <a:rPr lang="en-US" sz="2000" dirty="0" smtClean="0"/>
                        <a:t>The analyst’s view on UHD </a:t>
                      </a:r>
                      <a:r>
                        <a:rPr lang="en-US" sz="2000" dirty="0"/>
                        <a:t>will be bringing in 2018 and beyond.</a:t>
                      </a:r>
                      <a:endParaRPr lang="en-GB" sz="2000" b="0" dirty="0">
                        <a:solidFill>
                          <a:srgbClr val="002060"/>
                        </a:solidFill>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indent="0" algn="l">
                        <a:spcAft>
                          <a:spcPts val="0"/>
                        </a:spcAft>
                        <a:buFont typeface="Arial" charset="0"/>
                        <a:buNone/>
                      </a:pPr>
                      <a:r>
                        <a:rPr lang="en-US" sz="2000" dirty="0"/>
                        <a:t>Colin Dixon (</a:t>
                      </a:r>
                      <a:r>
                        <a:rPr lang="en-US" sz="2000" dirty="0" err="1"/>
                        <a:t>nScreen</a:t>
                      </a:r>
                      <a:r>
                        <a:rPr lang="en-US" sz="2000" dirty="0"/>
                        <a:t> Media)</a:t>
                      </a:r>
                      <a:endParaRPr lang="en-GB" sz="2000" b="0" dirty="0">
                        <a:solidFill>
                          <a:srgbClr val="002060"/>
                        </a:solidFill>
                      </a:endParaRPr>
                    </a:p>
                  </a:txBody>
                  <a:tcPr marL="68580" marR="68580" marT="0" marB="0" anchor="ctr">
                    <a:lnT w="12700" cap="flat" cmpd="sng" algn="ctr">
                      <a:solidFill>
                        <a:schemeClr val="tx1"/>
                      </a:solidFill>
                      <a:prstDash val="solid"/>
                      <a:round/>
                      <a:headEnd type="none" w="med" len="med"/>
                      <a:tailEnd type="none" w="med" len="med"/>
                    </a:lnT>
                  </a:tcPr>
                </a:tc>
              </a:tr>
              <a:tr h="0">
                <a:tc gridSpan="2">
                  <a:txBody>
                    <a:bodyPr/>
                    <a:lstStyle/>
                    <a:p>
                      <a:pPr marL="0" indent="0" algn="ctr">
                        <a:spcBef>
                          <a:spcPts val="300"/>
                        </a:spcBef>
                        <a:spcAft>
                          <a:spcPts val="300"/>
                        </a:spcAft>
                        <a:buFont typeface="Arial" charset="0"/>
                        <a:buNone/>
                      </a:pPr>
                      <a:r>
                        <a:rPr lang="en-US" sz="2000" dirty="0"/>
                        <a:t>Q&amp;A</a:t>
                      </a:r>
                      <a:endParaRPr lang="en-GB" sz="2000" b="0" dirty="0">
                        <a:solidFill>
                          <a:srgbClr val="002060"/>
                        </a:solidFill>
                      </a:endParaRPr>
                    </a:p>
                  </a:txBody>
                  <a:tcPr marL="68580" marR="68580" marT="0" marB="0" anchor="ctr"/>
                </a:tc>
                <a:tc hMerge="1">
                  <a:txBody>
                    <a:bodyPr/>
                    <a:lstStyle/>
                    <a:p>
                      <a:pPr marL="285750" indent="-285750" algn="l">
                        <a:spcAft>
                          <a:spcPts val="0"/>
                        </a:spcAft>
                        <a:buFont typeface="Arial" charset="0"/>
                        <a:buChar char="•"/>
                      </a:pPr>
                      <a:endParaRPr lang="en-GB" sz="2000" b="0" dirty="0">
                        <a:solidFill>
                          <a:srgbClr val="002060"/>
                        </a:solidFill>
                      </a:endParaRPr>
                    </a:p>
                  </a:txBody>
                  <a:tcPr marL="68580" marR="68580" marT="0" marB="0" anchor="ctr">
                    <a:solidFill>
                      <a:schemeClr val="bg1">
                        <a:lumMod val="95000"/>
                      </a:schemeClr>
                    </a:solidFill>
                  </a:tcPr>
                </a:tc>
              </a:tr>
            </a:tbl>
          </a:graphicData>
        </a:graphic>
      </p:graphicFrame>
    </p:spTree>
    <p:extLst>
      <p:ext uri="{BB962C8B-B14F-4D97-AF65-F5344CB8AC3E}">
        <p14:creationId xmlns:p14="http://schemas.microsoft.com/office/powerpoint/2010/main" val="3749493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der_Sourc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400" y="4946050"/>
            <a:ext cx="9169400" cy="216500"/>
          </a:xfrm>
          <a:prstGeom prst="rect">
            <a:avLst/>
          </a:prstGeom>
        </p:spPr>
      </p:pic>
      <p:pic>
        <p:nvPicPr>
          <p:cNvPr id="10" name="Picture 9" descr="Header_Sourc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0"/>
            <a:ext cx="9144000" cy="514350"/>
          </a:xfrm>
          <a:prstGeom prst="rect">
            <a:avLst/>
          </a:prstGeom>
        </p:spPr>
      </p:pic>
      <p:pic>
        <p:nvPicPr>
          <p:cNvPr id="12" name="Picture 11" descr="UHD_Alliance_Logo_FINAL_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4800" y="77856"/>
            <a:ext cx="1136090" cy="360294"/>
          </a:xfrm>
          <a:prstGeom prst="rect">
            <a:avLst/>
          </a:prstGeom>
        </p:spPr>
      </p:pic>
      <p:sp>
        <p:nvSpPr>
          <p:cNvPr id="8" name="Rectangle 7"/>
          <p:cNvSpPr/>
          <p:nvPr/>
        </p:nvSpPr>
        <p:spPr>
          <a:xfrm>
            <a:off x="228600" y="579374"/>
            <a:ext cx="3124200" cy="523220"/>
          </a:xfrm>
          <a:prstGeom prst="rect">
            <a:avLst/>
          </a:prstGeom>
        </p:spPr>
        <p:txBody>
          <a:bodyPr wrap="square">
            <a:spAutoFit/>
          </a:bodyPr>
          <a:lstStyle/>
          <a:p>
            <a:pPr>
              <a:lnSpc>
                <a:spcPct val="120000"/>
              </a:lnSpc>
              <a:tabLst>
                <a:tab pos="457200" algn="l"/>
              </a:tabLst>
              <a:defRPr sz="1400">
                <a:solidFill>
                  <a:srgbClr val="69737A"/>
                </a:solidFill>
                <a:latin typeface="Calibri Light"/>
                <a:ea typeface="Calibri Light"/>
                <a:cs typeface="Calibri Light"/>
                <a:sym typeface="Calibri Light"/>
              </a:defRPr>
            </a:pPr>
            <a:r>
              <a:rPr lang="en-US" sz="2400" b="1" dirty="0" smtClean="0">
                <a:solidFill>
                  <a:srgbClr val="0FABE4"/>
                </a:solidFill>
                <a:latin typeface="Arial"/>
                <a:cs typeface="Arial"/>
              </a:rPr>
              <a:t>The UHD Alliance</a:t>
            </a:r>
            <a:endParaRPr lang="en-US" sz="1600" dirty="0">
              <a:latin typeface="Arial"/>
              <a:cs typeface="Arial"/>
            </a:endParaRPr>
          </a:p>
        </p:txBody>
      </p:sp>
      <p:sp>
        <p:nvSpPr>
          <p:cNvPr id="18" name="Rectangle 17"/>
          <p:cNvSpPr/>
          <p:nvPr/>
        </p:nvSpPr>
        <p:spPr>
          <a:xfrm>
            <a:off x="304799" y="1276350"/>
            <a:ext cx="8475133" cy="3038781"/>
          </a:xfrm>
          <a:prstGeom prst="rect">
            <a:avLst/>
          </a:prstGeom>
        </p:spPr>
        <p:txBody>
          <a:bodyPr wrap="square">
            <a:spAutoFit/>
          </a:bodyPr>
          <a:lstStyle/>
          <a:p>
            <a:pPr marL="285750" indent="-285750">
              <a:lnSpc>
                <a:spcPct val="120000"/>
              </a:lnSpc>
              <a:buFont typeface="Wingdings" charset="2"/>
              <a:buChar char="§"/>
              <a:tabLst>
                <a:tab pos="457200" algn="l"/>
              </a:tabLst>
              <a:defRPr sz="1400">
                <a:solidFill>
                  <a:srgbClr val="69737A"/>
                </a:solidFill>
                <a:latin typeface="Calibri Light"/>
                <a:ea typeface="Calibri Light"/>
                <a:cs typeface="Calibri Light"/>
                <a:sym typeface="Calibri Light"/>
              </a:defRPr>
            </a:pPr>
            <a:r>
              <a:rPr lang="en-US" sz="1600" b="1" dirty="0" smtClean="0">
                <a:solidFill>
                  <a:srgbClr val="0FABE4"/>
                </a:solidFill>
                <a:latin typeface="Arial"/>
                <a:cs typeface="Arial"/>
              </a:rPr>
              <a:t>Create Industry Alignment </a:t>
            </a:r>
            <a:r>
              <a:rPr lang="en-US" sz="1600" dirty="0" smtClean="0">
                <a:solidFill>
                  <a:srgbClr val="69737A"/>
                </a:solidFill>
                <a:latin typeface="Arial"/>
                <a:ea typeface="Calibri Light"/>
                <a:cs typeface="Arial"/>
              </a:rPr>
              <a:t>with </a:t>
            </a:r>
            <a:r>
              <a:rPr lang="en-US" sz="1600" dirty="0" smtClean="0">
                <a:solidFill>
                  <a:srgbClr val="69737A"/>
                </a:solidFill>
                <a:latin typeface="Arial"/>
                <a:cs typeface="Arial"/>
              </a:rPr>
              <a:t>cross-industry participation of the entire ecosystem, incl. consumer electronics, content creators, content distributors, and enabling technologies.</a:t>
            </a:r>
          </a:p>
          <a:p>
            <a:pPr marL="285750" indent="-285750">
              <a:lnSpc>
                <a:spcPct val="120000"/>
              </a:lnSpc>
              <a:buFont typeface="Wingdings" charset="2"/>
              <a:buChar char="§"/>
              <a:tabLst>
                <a:tab pos="457200" algn="l"/>
              </a:tabLst>
              <a:defRPr sz="1400">
                <a:solidFill>
                  <a:srgbClr val="69737A"/>
                </a:solidFill>
                <a:latin typeface="Calibri Light"/>
                <a:ea typeface="Calibri Light"/>
                <a:cs typeface="Calibri Light"/>
                <a:sym typeface="Calibri Light"/>
              </a:defRPr>
            </a:pPr>
            <a:endParaRPr lang="en-US" sz="1600" dirty="0">
              <a:solidFill>
                <a:srgbClr val="69737A"/>
              </a:solidFill>
              <a:latin typeface="Arial"/>
              <a:cs typeface="Arial"/>
            </a:endParaRPr>
          </a:p>
          <a:p>
            <a:pPr marL="285750" indent="-285750">
              <a:lnSpc>
                <a:spcPct val="120000"/>
              </a:lnSpc>
              <a:buFont typeface="Wingdings" charset="2"/>
              <a:buChar char="§"/>
              <a:tabLst>
                <a:tab pos="457200" algn="l"/>
              </a:tabLst>
              <a:defRPr sz="1400">
                <a:solidFill>
                  <a:srgbClr val="69737A"/>
                </a:solidFill>
                <a:latin typeface="Calibri Light"/>
                <a:ea typeface="Calibri Light"/>
                <a:cs typeface="Calibri Light"/>
                <a:sym typeface="Calibri Light"/>
              </a:defRPr>
            </a:pPr>
            <a:r>
              <a:rPr lang="en-US" sz="1600" b="1" dirty="0" smtClean="0">
                <a:solidFill>
                  <a:srgbClr val="0FABE4"/>
                </a:solidFill>
                <a:latin typeface="Arial"/>
                <a:cs typeface="Arial"/>
              </a:rPr>
              <a:t>Define </a:t>
            </a:r>
            <a:r>
              <a:rPr lang="en-US" sz="1600" b="1" dirty="0">
                <a:solidFill>
                  <a:srgbClr val="0FABE4"/>
                </a:solidFill>
                <a:latin typeface="Arial"/>
                <a:cs typeface="Arial"/>
              </a:rPr>
              <a:t>Full-Featured Ultra </a:t>
            </a:r>
            <a:r>
              <a:rPr lang="en-US" sz="1600" b="1" dirty="0" smtClean="0">
                <a:solidFill>
                  <a:srgbClr val="0FABE4"/>
                </a:solidFill>
                <a:latin typeface="Arial"/>
                <a:cs typeface="Arial"/>
              </a:rPr>
              <a:t>HD </a:t>
            </a:r>
            <a:r>
              <a:rPr lang="en-US" sz="1600" dirty="0" smtClean="0">
                <a:solidFill>
                  <a:srgbClr val="69737A"/>
                </a:solidFill>
                <a:latin typeface="Arial"/>
                <a:cs typeface="Arial"/>
              </a:rPr>
              <a:t>as a </a:t>
            </a:r>
            <a:r>
              <a:rPr lang="en-US" sz="1600" dirty="0">
                <a:solidFill>
                  <a:srgbClr val="69737A"/>
                </a:solidFill>
                <a:latin typeface="Arial"/>
                <a:cs typeface="Arial"/>
              </a:rPr>
              <a:t>robust set of features </a:t>
            </a:r>
            <a:r>
              <a:rPr lang="en-US" sz="1600" dirty="0" smtClean="0">
                <a:solidFill>
                  <a:srgbClr val="69737A"/>
                </a:solidFill>
                <a:latin typeface="Arial"/>
                <a:cs typeface="Arial"/>
              </a:rPr>
              <a:t>that combines enhancements </a:t>
            </a:r>
            <a:r>
              <a:rPr lang="en-US" sz="1600" dirty="0">
                <a:solidFill>
                  <a:srgbClr val="69737A"/>
                </a:solidFill>
                <a:latin typeface="Arial"/>
                <a:cs typeface="Arial"/>
              </a:rPr>
              <a:t>in resolution, brightness, contrast, color and audio to bring a true-to-life experience to the home</a:t>
            </a:r>
            <a:r>
              <a:rPr lang="en-US" sz="1600" dirty="0" smtClean="0">
                <a:solidFill>
                  <a:srgbClr val="69737A"/>
                </a:solidFill>
                <a:latin typeface="Arial"/>
                <a:cs typeface="Arial"/>
              </a:rPr>
              <a:t>.</a:t>
            </a:r>
          </a:p>
          <a:p>
            <a:pPr marL="285750" indent="-285750">
              <a:lnSpc>
                <a:spcPct val="120000"/>
              </a:lnSpc>
              <a:buFont typeface="Wingdings" charset="2"/>
              <a:buChar char="§"/>
              <a:tabLst>
                <a:tab pos="457200" algn="l"/>
              </a:tabLst>
              <a:defRPr sz="1400">
                <a:solidFill>
                  <a:srgbClr val="69737A"/>
                </a:solidFill>
                <a:latin typeface="Calibri Light"/>
                <a:ea typeface="Calibri Light"/>
                <a:cs typeface="Calibri Light"/>
                <a:sym typeface="Calibri Light"/>
              </a:defRPr>
            </a:pPr>
            <a:endParaRPr lang="en-US" sz="1600" b="1" dirty="0" smtClean="0">
              <a:solidFill>
                <a:srgbClr val="0FABE4"/>
              </a:solidFill>
              <a:latin typeface="Arial"/>
              <a:ea typeface="Calibri Light"/>
              <a:cs typeface="Arial"/>
            </a:endParaRPr>
          </a:p>
          <a:p>
            <a:pPr marL="285750" indent="-285750">
              <a:lnSpc>
                <a:spcPct val="120000"/>
              </a:lnSpc>
              <a:buFont typeface="Wingdings" charset="2"/>
              <a:buChar char="§"/>
              <a:tabLst>
                <a:tab pos="457200" algn="l"/>
              </a:tabLst>
              <a:defRPr sz="1400">
                <a:solidFill>
                  <a:srgbClr val="69737A"/>
                </a:solidFill>
                <a:latin typeface="Calibri Light"/>
                <a:ea typeface="Calibri Light"/>
                <a:cs typeface="Calibri Light"/>
                <a:sym typeface="Calibri Light"/>
              </a:defRPr>
            </a:pPr>
            <a:r>
              <a:rPr lang="en-US" sz="1600" b="1" dirty="0" smtClean="0">
                <a:solidFill>
                  <a:srgbClr val="0FABE4"/>
                </a:solidFill>
                <a:latin typeface="Arial"/>
                <a:ea typeface="Calibri Light"/>
                <a:cs typeface="Arial"/>
              </a:rPr>
              <a:t>Ensure </a:t>
            </a:r>
            <a:r>
              <a:rPr lang="en-US" sz="1600" b="1" dirty="0">
                <a:solidFill>
                  <a:srgbClr val="0FABE4"/>
                </a:solidFill>
                <a:latin typeface="Arial"/>
                <a:ea typeface="Calibri Light"/>
                <a:cs typeface="Arial"/>
              </a:rPr>
              <a:t>a Premium Consumer Experience </a:t>
            </a:r>
            <a:r>
              <a:rPr lang="en-US" sz="1600" dirty="0">
                <a:solidFill>
                  <a:srgbClr val="69737A"/>
                </a:solidFill>
                <a:latin typeface="Arial"/>
                <a:ea typeface="Calibri Light"/>
                <a:cs typeface="Arial"/>
              </a:rPr>
              <a:t>by providing consumers with a single mark identifying premium products, content and services.</a:t>
            </a:r>
          </a:p>
        </p:txBody>
      </p:sp>
    </p:spTree>
    <p:extLst>
      <p:ext uri="{BB962C8B-B14F-4D97-AF65-F5344CB8AC3E}">
        <p14:creationId xmlns:p14="http://schemas.microsoft.com/office/powerpoint/2010/main" val="9894475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der_Sourc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400" y="4946050"/>
            <a:ext cx="9169400" cy="216500"/>
          </a:xfrm>
          <a:prstGeom prst="rect">
            <a:avLst/>
          </a:prstGeom>
        </p:spPr>
      </p:pic>
      <p:pic>
        <p:nvPicPr>
          <p:cNvPr id="10" name="Picture 9" descr="Header_Sourc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0"/>
            <a:ext cx="9144000" cy="514350"/>
          </a:xfrm>
          <a:prstGeom prst="rect">
            <a:avLst/>
          </a:prstGeom>
        </p:spPr>
      </p:pic>
      <p:pic>
        <p:nvPicPr>
          <p:cNvPr id="12" name="Picture 11" descr="UHD_Alliance_Logo_FINAL_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4800" y="77856"/>
            <a:ext cx="1136090" cy="360294"/>
          </a:xfrm>
          <a:prstGeom prst="rect">
            <a:avLst/>
          </a:prstGeom>
        </p:spPr>
      </p:pic>
      <p:sp>
        <p:nvSpPr>
          <p:cNvPr id="8" name="Rectangle 7"/>
          <p:cNvSpPr/>
          <p:nvPr/>
        </p:nvSpPr>
        <p:spPr>
          <a:xfrm>
            <a:off x="228599" y="579374"/>
            <a:ext cx="8170333" cy="523220"/>
          </a:xfrm>
          <a:prstGeom prst="rect">
            <a:avLst/>
          </a:prstGeom>
        </p:spPr>
        <p:txBody>
          <a:bodyPr wrap="square">
            <a:spAutoFit/>
          </a:bodyPr>
          <a:lstStyle/>
          <a:p>
            <a:pPr>
              <a:lnSpc>
                <a:spcPct val="120000"/>
              </a:lnSpc>
              <a:tabLst>
                <a:tab pos="457200" algn="l"/>
              </a:tabLst>
              <a:defRPr sz="1400">
                <a:solidFill>
                  <a:srgbClr val="69737A"/>
                </a:solidFill>
                <a:latin typeface="Calibri Light"/>
                <a:ea typeface="Calibri Light"/>
                <a:cs typeface="Calibri Light"/>
                <a:sym typeface="Calibri Light"/>
              </a:defRPr>
            </a:pPr>
            <a:r>
              <a:rPr lang="en-US" sz="2400" b="1" dirty="0" smtClean="0">
                <a:solidFill>
                  <a:srgbClr val="0FABE4"/>
                </a:solidFill>
                <a:latin typeface="Arial"/>
                <a:cs typeface="Arial"/>
              </a:rPr>
              <a:t>Technical Specification Development Process</a:t>
            </a:r>
            <a:endParaRPr lang="en-US" sz="1600" dirty="0">
              <a:latin typeface="Arial"/>
              <a:cs typeface="Arial"/>
            </a:endParaRPr>
          </a:p>
        </p:txBody>
      </p:sp>
      <p:sp>
        <p:nvSpPr>
          <p:cNvPr id="18" name="Rectangle 17"/>
          <p:cNvSpPr/>
          <p:nvPr/>
        </p:nvSpPr>
        <p:spPr>
          <a:xfrm>
            <a:off x="304799" y="1276350"/>
            <a:ext cx="8475133" cy="2447850"/>
          </a:xfrm>
          <a:prstGeom prst="rect">
            <a:avLst/>
          </a:prstGeom>
        </p:spPr>
        <p:txBody>
          <a:bodyPr wrap="square">
            <a:spAutoFit/>
          </a:bodyPr>
          <a:lstStyle/>
          <a:p>
            <a:pPr marL="285750" indent="-285750">
              <a:lnSpc>
                <a:spcPct val="120000"/>
              </a:lnSpc>
              <a:buFont typeface="Wingdings" charset="2"/>
              <a:buChar char="§"/>
              <a:tabLst>
                <a:tab pos="457200" algn="l"/>
              </a:tabLst>
              <a:defRPr sz="1400">
                <a:solidFill>
                  <a:srgbClr val="69737A"/>
                </a:solidFill>
                <a:latin typeface="Calibri Light"/>
                <a:ea typeface="Calibri Light"/>
                <a:cs typeface="Calibri Light"/>
                <a:sym typeface="Calibri Light"/>
              </a:defRPr>
            </a:pPr>
            <a:r>
              <a:rPr lang="en-US" sz="1600" b="1" dirty="0" smtClean="0">
                <a:solidFill>
                  <a:srgbClr val="0FABE4"/>
                </a:solidFill>
                <a:latin typeface="Arial"/>
                <a:cs typeface="Arial"/>
              </a:rPr>
              <a:t>Determine the technical parameters </a:t>
            </a:r>
            <a:r>
              <a:rPr lang="en-US" sz="1600" dirty="0" smtClean="0">
                <a:solidFill>
                  <a:srgbClr val="69737A"/>
                </a:solidFill>
                <a:latin typeface="Arial"/>
                <a:ea typeface="Calibri Light"/>
                <a:cs typeface="Arial"/>
              </a:rPr>
              <a:t>that </a:t>
            </a:r>
            <a:r>
              <a:rPr lang="en-US" sz="1600" dirty="0">
                <a:solidFill>
                  <a:srgbClr val="69737A"/>
                </a:solidFill>
                <a:latin typeface="Arial"/>
                <a:ea typeface="Calibri Light"/>
                <a:cs typeface="Arial"/>
              </a:rPr>
              <a:t>impact the consumer experience.</a:t>
            </a:r>
          </a:p>
          <a:p>
            <a:pPr marL="742950" lvl="1" indent="-285750">
              <a:lnSpc>
                <a:spcPct val="120000"/>
              </a:lnSpc>
              <a:buFont typeface="Wingdings" charset="2"/>
              <a:buChar char="§"/>
              <a:tabLst>
                <a:tab pos="457200" algn="l"/>
              </a:tabLst>
              <a:defRPr sz="1400">
                <a:solidFill>
                  <a:srgbClr val="69737A"/>
                </a:solidFill>
                <a:latin typeface="Calibri Light"/>
                <a:ea typeface="Calibri Light"/>
                <a:cs typeface="Calibri Light"/>
                <a:sym typeface="Calibri Light"/>
              </a:defRPr>
            </a:pPr>
            <a:endParaRPr lang="en-US" sz="1600" dirty="0">
              <a:solidFill>
                <a:srgbClr val="69737A"/>
              </a:solidFill>
              <a:latin typeface="Arial"/>
              <a:ea typeface="Calibri Light"/>
              <a:cs typeface="Arial"/>
            </a:endParaRPr>
          </a:p>
          <a:p>
            <a:pPr marL="285750" indent="-285750">
              <a:lnSpc>
                <a:spcPct val="120000"/>
              </a:lnSpc>
              <a:buFont typeface="Wingdings" charset="2"/>
              <a:buChar char="§"/>
              <a:tabLst>
                <a:tab pos="457200" algn="l"/>
              </a:tabLst>
              <a:defRPr sz="1400">
                <a:solidFill>
                  <a:srgbClr val="69737A"/>
                </a:solidFill>
                <a:latin typeface="Calibri Light"/>
                <a:ea typeface="Calibri Light"/>
                <a:cs typeface="Calibri Light"/>
                <a:sym typeface="Calibri Light"/>
              </a:defRPr>
            </a:pPr>
            <a:r>
              <a:rPr lang="en-US" sz="1600" b="1" dirty="0" smtClean="0">
                <a:solidFill>
                  <a:srgbClr val="0FABE4"/>
                </a:solidFill>
                <a:latin typeface="Arial"/>
                <a:ea typeface="Calibri Light"/>
                <a:cs typeface="Arial"/>
              </a:rPr>
              <a:t>Perform consumer research </a:t>
            </a:r>
            <a:r>
              <a:rPr lang="en-US" sz="1600" dirty="0">
                <a:solidFill>
                  <a:srgbClr val="69737A"/>
                </a:solidFill>
                <a:latin typeface="Arial"/>
                <a:ea typeface="Calibri Light"/>
                <a:cs typeface="Arial"/>
              </a:rPr>
              <a:t>(qualitative &amp; </a:t>
            </a:r>
            <a:r>
              <a:rPr lang="en-US" sz="1600" dirty="0" smtClean="0">
                <a:solidFill>
                  <a:srgbClr val="69737A"/>
                </a:solidFill>
                <a:latin typeface="Arial"/>
                <a:ea typeface="Calibri Light"/>
                <a:cs typeface="Arial"/>
              </a:rPr>
              <a:t/>
            </a:r>
            <a:br>
              <a:rPr lang="en-US" sz="1600" dirty="0" smtClean="0">
                <a:solidFill>
                  <a:srgbClr val="69737A"/>
                </a:solidFill>
                <a:latin typeface="Arial"/>
                <a:ea typeface="Calibri Light"/>
                <a:cs typeface="Arial"/>
              </a:rPr>
            </a:br>
            <a:r>
              <a:rPr lang="en-US" sz="1600" dirty="0" smtClean="0">
                <a:solidFill>
                  <a:srgbClr val="69737A"/>
                </a:solidFill>
                <a:latin typeface="Arial"/>
                <a:ea typeface="Calibri Light"/>
                <a:cs typeface="Arial"/>
              </a:rPr>
              <a:t>quantitative) to gather consumer feedback.</a:t>
            </a:r>
            <a:endParaRPr lang="en-US" sz="1600" dirty="0">
              <a:solidFill>
                <a:srgbClr val="69737A"/>
              </a:solidFill>
              <a:latin typeface="Arial"/>
              <a:ea typeface="Calibri Light"/>
              <a:cs typeface="Arial"/>
            </a:endParaRPr>
          </a:p>
          <a:p>
            <a:pPr marL="285750" indent="-285750">
              <a:lnSpc>
                <a:spcPct val="120000"/>
              </a:lnSpc>
              <a:buFont typeface="Wingdings" charset="2"/>
              <a:buChar char="§"/>
              <a:tabLst>
                <a:tab pos="457200" algn="l"/>
              </a:tabLst>
              <a:defRPr sz="1400">
                <a:solidFill>
                  <a:srgbClr val="69737A"/>
                </a:solidFill>
                <a:latin typeface="Calibri Light"/>
                <a:ea typeface="Calibri Light"/>
                <a:cs typeface="Calibri Light"/>
                <a:sym typeface="Calibri Light"/>
              </a:defRPr>
            </a:pPr>
            <a:endParaRPr lang="en-US" sz="1600" dirty="0">
              <a:solidFill>
                <a:srgbClr val="69737A"/>
              </a:solidFill>
              <a:latin typeface="Arial"/>
              <a:ea typeface="Calibri Light"/>
              <a:cs typeface="Arial"/>
            </a:endParaRPr>
          </a:p>
          <a:p>
            <a:pPr marL="285750" indent="-285750">
              <a:lnSpc>
                <a:spcPct val="120000"/>
              </a:lnSpc>
              <a:buFont typeface="Wingdings" charset="2"/>
              <a:buChar char="§"/>
              <a:tabLst>
                <a:tab pos="457200" algn="l"/>
              </a:tabLst>
              <a:defRPr sz="1400">
                <a:solidFill>
                  <a:srgbClr val="69737A"/>
                </a:solidFill>
                <a:latin typeface="Calibri Light"/>
                <a:ea typeface="Calibri Light"/>
                <a:cs typeface="Calibri Light"/>
                <a:sym typeface="Calibri Light"/>
              </a:defRPr>
            </a:pPr>
            <a:r>
              <a:rPr lang="en-US" sz="1600" b="1" dirty="0" smtClean="0">
                <a:solidFill>
                  <a:srgbClr val="0FABE4"/>
                </a:solidFill>
                <a:latin typeface="Arial"/>
                <a:ea typeface="Calibri Light"/>
                <a:cs typeface="Arial"/>
              </a:rPr>
              <a:t>Determine performance metrics </a:t>
            </a:r>
            <a:r>
              <a:rPr lang="en-US" sz="1600" dirty="0">
                <a:solidFill>
                  <a:srgbClr val="69737A"/>
                </a:solidFill>
                <a:latin typeface="Arial"/>
                <a:ea typeface="Calibri Light"/>
                <a:cs typeface="Arial"/>
              </a:rPr>
              <a:t>based on consumer research findings.</a:t>
            </a:r>
          </a:p>
          <a:p>
            <a:pPr marL="285750" indent="-285750">
              <a:lnSpc>
                <a:spcPct val="120000"/>
              </a:lnSpc>
              <a:buFont typeface="Wingdings" charset="2"/>
              <a:buChar char="§"/>
              <a:tabLst>
                <a:tab pos="457200" algn="l"/>
              </a:tabLst>
              <a:defRPr sz="1400">
                <a:solidFill>
                  <a:srgbClr val="69737A"/>
                </a:solidFill>
                <a:latin typeface="Calibri Light"/>
                <a:ea typeface="Calibri Light"/>
                <a:cs typeface="Calibri Light"/>
                <a:sym typeface="Calibri Light"/>
              </a:defRPr>
            </a:pPr>
            <a:endParaRPr lang="en-US" sz="1600" b="1" dirty="0">
              <a:solidFill>
                <a:srgbClr val="0FABE4"/>
              </a:solidFill>
              <a:latin typeface="Arial"/>
              <a:ea typeface="Calibri Light"/>
              <a:cs typeface="Arial"/>
            </a:endParaRPr>
          </a:p>
          <a:p>
            <a:pPr marL="285750" indent="-285750">
              <a:lnSpc>
                <a:spcPct val="120000"/>
              </a:lnSpc>
              <a:buFont typeface="Wingdings" charset="2"/>
              <a:buChar char="§"/>
              <a:tabLst>
                <a:tab pos="457200" algn="l"/>
              </a:tabLst>
              <a:defRPr sz="1400">
                <a:solidFill>
                  <a:srgbClr val="69737A"/>
                </a:solidFill>
                <a:latin typeface="Calibri Light"/>
                <a:ea typeface="Calibri Light"/>
                <a:cs typeface="Calibri Light"/>
                <a:sym typeface="Calibri Light"/>
              </a:defRPr>
            </a:pPr>
            <a:r>
              <a:rPr lang="en-US" sz="1600" b="1" dirty="0">
                <a:solidFill>
                  <a:srgbClr val="0FABE4"/>
                </a:solidFill>
                <a:latin typeface="Arial"/>
                <a:ea typeface="Calibri Light"/>
                <a:cs typeface="Arial"/>
              </a:rPr>
              <a:t>Finalize Technical </a:t>
            </a:r>
            <a:r>
              <a:rPr lang="en-US" sz="1600" b="1" dirty="0" smtClean="0">
                <a:solidFill>
                  <a:srgbClr val="0FABE4"/>
                </a:solidFill>
                <a:latin typeface="Arial"/>
                <a:ea typeface="Calibri Light"/>
                <a:cs typeface="Arial"/>
              </a:rPr>
              <a:t>Specifications </a:t>
            </a:r>
            <a:r>
              <a:rPr lang="en-US" sz="1600" dirty="0">
                <a:solidFill>
                  <a:srgbClr val="69737A"/>
                </a:solidFill>
                <a:latin typeface="Arial"/>
                <a:ea typeface="Calibri Light"/>
                <a:cs typeface="Arial"/>
              </a:rPr>
              <a:t>for content, distribution, and devices.</a:t>
            </a:r>
          </a:p>
        </p:txBody>
      </p:sp>
      <p:pic>
        <p:nvPicPr>
          <p:cNvPr id="2" name="Picture 1" descr="Screen Shot 2016-02-17 at 11.03.08 AM.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05113" y="1811861"/>
            <a:ext cx="1423248" cy="867834"/>
          </a:xfrm>
          <a:prstGeom prst="rect">
            <a:avLst/>
          </a:prstGeom>
        </p:spPr>
      </p:pic>
      <p:pic>
        <p:nvPicPr>
          <p:cNvPr id="3" name="Picture 2" descr="Screen Shot 2016-02-17 at 11.07.50 AM.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113469" y="2048927"/>
            <a:ext cx="1556394" cy="639233"/>
          </a:xfrm>
          <a:prstGeom prst="rect">
            <a:avLst/>
          </a:prstGeom>
        </p:spPr>
      </p:pic>
      <p:sp>
        <p:nvSpPr>
          <p:cNvPr id="5" name="Rounded Rectangle 4"/>
          <p:cNvSpPr/>
          <p:nvPr/>
        </p:nvSpPr>
        <p:spPr>
          <a:xfrm>
            <a:off x="948266" y="3979333"/>
            <a:ext cx="1684867" cy="7112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Content</a:t>
            </a:r>
            <a:endParaRPr lang="en-US" dirty="0"/>
          </a:p>
        </p:txBody>
      </p:sp>
      <p:sp>
        <p:nvSpPr>
          <p:cNvPr id="13" name="Rounded Rectangle 12"/>
          <p:cNvSpPr/>
          <p:nvPr/>
        </p:nvSpPr>
        <p:spPr>
          <a:xfrm>
            <a:off x="3488267" y="3979333"/>
            <a:ext cx="1684867" cy="7112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Distribution</a:t>
            </a:r>
            <a:endParaRPr lang="en-US" dirty="0"/>
          </a:p>
        </p:txBody>
      </p:sp>
      <p:sp>
        <p:nvSpPr>
          <p:cNvPr id="14" name="Rounded Rectangle 13"/>
          <p:cNvSpPr/>
          <p:nvPr/>
        </p:nvSpPr>
        <p:spPr>
          <a:xfrm>
            <a:off x="6028266" y="3979333"/>
            <a:ext cx="1684867" cy="7112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Devices</a:t>
            </a:r>
            <a:endParaRPr lang="en-US" dirty="0"/>
          </a:p>
        </p:txBody>
      </p:sp>
      <p:cxnSp>
        <p:nvCxnSpPr>
          <p:cNvPr id="7" name="Straight Arrow Connector 6"/>
          <p:cNvCxnSpPr>
            <a:stCxn id="5" idx="3"/>
            <a:endCxn id="13" idx="1"/>
          </p:cNvCxnSpPr>
          <p:nvPr/>
        </p:nvCxnSpPr>
        <p:spPr>
          <a:xfrm>
            <a:off x="2633133" y="4334933"/>
            <a:ext cx="855134"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5" name="Straight Arrow Connector 14"/>
          <p:cNvCxnSpPr>
            <a:stCxn id="13" idx="3"/>
            <a:endCxn id="14" idx="1"/>
          </p:cNvCxnSpPr>
          <p:nvPr/>
        </p:nvCxnSpPr>
        <p:spPr>
          <a:xfrm>
            <a:off x="5173134" y="4334933"/>
            <a:ext cx="855132"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7927346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der_Sourc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400" y="4946050"/>
            <a:ext cx="9169400" cy="216500"/>
          </a:xfrm>
          <a:prstGeom prst="rect">
            <a:avLst/>
          </a:prstGeom>
        </p:spPr>
      </p:pic>
      <p:pic>
        <p:nvPicPr>
          <p:cNvPr id="10" name="Picture 9" descr="Header_Sourc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0"/>
            <a:ext cx="9144000" cy="514350"/>
          </a:xfrm>
          <a:prstGeom prst="rect">
            <a:avLst/>
          </a:prstGeom>
        </p:spPr>
      </p:pic>
      <p:pic>
        <p:nvPicPr>
          <p:cNvPr id="12" name="Picture 11" descr="UHD_Alliance_Logo_FINAL_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4800" y="77856"/>
            <a:ext cx="1136090" cy="360294"/>
          </a:xfrm>
          <a:prstGeom prst="rect">
            <a:avLst/>
          </a:prstGeom>
        </p:spPr>
      </p:pic>
      <p:sp>
        <p:nvSpPr>
          <p:cNvPr id="8" name="Rectangle 7"/>
          <p:cNvSpPr/>
          <p:nvPr/>
        </p:nvSpPr>
        <p:spPr>
          <a:xfrm>
            <a:off x="228600" y="579374"/>
            <a:ext cx="4495800" cy="523220"/>
          </a:xfrm>
          <a:prstGeom prst="rect">
            <a:avLst/>
          </a:prstGeom>
        </p:spPr>
        <p:txBody>
          <a:bodyPr wrap="square">
            <a:spAutoFit/>
          </a:bodyPr>
          <a:lstStyle/>
          <a:p>
            <a:pPr>
              <a:lnSpc>
                <a:spcPct val="120000"/>
              </a:lnSpc>
              <a:tabLst>
                <a:tab pos="457200" algn="l"/>
              </a:tabLst>
              <a:defRPr sz="1400">
                <a:solidFill>
                  <a:srgbClr val="69737A"/>
                </a:solidFill>
                <a:latin typeface="Calibri Light"/>
                <a:ea typeface="Calibri Light"/>
                <a:cs typeface="Calibri Light"/>
                <a:sym typeface="Calibri Light"/>
              </a:defRPr>
            </a:pPr>
            <a:r>
              <a:rPr lang="en-US" sz="2400" b="1" dirty="0" smtClean="0">
                <a:solidFill>
                  <a:srgbClr val="0FABE4"/>
                </a:solidFill>
                <a:latin typeface="Arial"/>
                <a:cs typeface="Arial"/>
              </a:rPr>
              <a:t>Content Specifications</a:t>
            </a:r>
            <a:endParaRPr lang="en-US" sz="1600" dirty="0">
              <a:latin typeface="Arial"/>
              <a:cs typeface="Arial"/>
            </a:endParaRPr>
          </a:p>
        </p:txBody>
      </p:sp>
      <p:graphicFrame>
        <p:nvGraphicFramePr>
          <p:cNvPr id="6" name="Table 5"/>
          <p:cNvGraphicFramePr>
            <a:graphicFrameLocks noGrp="1"/>
          </p:cNvGraphicFramePr>
          <p:nvPr>
            <p:extLst/>
          </p:nvPr>
        </p:nvGraphicFramePr>
        <p:xfrm>
          <a:off x="1430866" y="1242484"/>
          <a:ext cx="6096000" cy="1854200"/>
        </p:xfrm>
        <a:graphic>
          <a:graphicData uri="http://schemas.openxmlformats.org/drawingml/2006/table">
            <a:tbl>
              <a:tblPr firstRow="1" bandRow="1">
                <a:tableStyleId>{08FB837D-C827-4EFA-A057-4D05807E0F7C}</a:tableStyleId>
              </a:tblPr>
              <a:tblGrid>
                <a:gridCol w="2489201"/>
                <a:gridCol w="3606799"/>
              </a:tblGrid>
              <a:tr h="370840">
                <a:tc gridSpan="2">
                  <a:txBody>
                    <a:bodyPr/>
                    <a:lstStyle/>
                    <a:p>
                      <a:r>
                        <a:rPr lang="en-US" dirty="0" smtClean="0"/>
                        <a:t>Content Master Requirements (mandatory)</a:t>
                      </a:r>
                      <a:endParaRPr lang="en-US" dirty="0"/>
                    </a:p>
                  </a:txBody>
                  <a:tcPr/>
                </a:tc>
                <a:tc hMerge="1">
                  <a:txBody>
                    <a:bodyPr/>
                    <a:lstStyle/>
                    <a:p>
                      <a:endParaRPr lang="en-US" dirty="0"/>
                    </a:p>
                  </a:txBody>
                  <a:tcPr/>
                </a:tc>
              </a:tr>
              <a:tr h="370840">
                <a:tc>
                  <a:txBody>
                    <a:bodyPr/>
                    <a:lstStyle/>
                    <a:p>
                      <a:r>
                        <a:rPr lang="en-US" dirty="0" smtClean="0"/>
                        <a:t>Image Resolution</a:t>
                      </a:r>
                      <a:endParaRPr lang="en-US" dirty="0"/>
                    </a:p>
                  </a:txBody>
                  <a:tcPr/>
                </a:tc>
                <a:tc>
                  <a:txBody>
                    <a:bodyPr/>
                    <a:lstStyle/>
                    <a:p>
                      <a:r>
                        <a:rPr lang="en-US" dirty="0" smtClean="0"/>
                        <a:t>3840 x 2160</a:t>
                      </a:r>
                      <a:endParaRPr lang="en-US" dirty="0"/>
                    </a:p>
                  </a:txBody>
                  <a:tcPr/>
                </a:tc>
              </a:tr>
              <a:tr h="370840">
                <a:tc>
                  <a:txBody>
                    <a:bodyPr/>
                    <a:lstStyle/>
                    <a:p>
                      <a:r>
                        <a:rPr lang="en-US" dirty="0" smtClean="0"/>
                        <a:t>Color Bit Depth</a:t>
                      </a:r>
                      <a:endParaRPr lang="en-US" dirty="0"/>
                    </a:p>
                  </a:txBody>
                  <a:tcPr/>
                </a:tc>
                <a:tc>
                  <a:txBody>
                    <a:bodyPr/>
                    <a:lstStyle/>
                    <a:p>
                      <a:r>
                        <a:rPr lang="en-US" dirty="0" smtClean="0"/>
                        <a:t>Min. 10 bit signal</a:t>
                      </a:r>
                      <a:endParaRPr lang="en-US" dirty="0"/>
                    </a:p>
                  </a:txBody>
                  <a:tcPr/>
                </a:tc>
              </a:tr>
              <a:tr h="370840">
                <a:tc>
                  <a:txBody>
                    <a:bodyPr/>
                    <a:lstStyle/>
                    <a:p>
                      <a:r>
                        <a:rPr lang="en-US" dirty="0" smtClean="0"/>
                        <a:t>Color Palette</a:t>
                      </a:r>
                      <a:endParaRPr lang="en-US" dirty="0"/>
                    </a:p>
                  </a:txBody>
                  <a:tcPr/>
                </a:tc>
                <a:tc>
                  <a:txBody>
                    <a:bodyPr/>
                    <a:lstStyle/>
                    <a:p>
                      <a:r>
                        <a:rPr lang="en-US" dirty="0" smtClean="0"/>
                        <a:t>BT.2020 color representation</a:t>
                      </a:r>
                      <a:endParaRPr lang="en-US" dirty="0"/>
                    </a:p>
                  </a:txBody>
                  <a:tcPr/>
                </a:tc>
              </a:tr>
              <a:tr h="370840">
                <a:tc>
                  <a:txBody>
                    <a:bodyPr/>
                    <a:lstStyle/>
                    <a:p>
                      <a:r>
                        <a:rPr lang="en-US" dirty="0" smtClean="0"/>
                        <a:t>High Dynamic Range</a:t>
                      </a:r>
                      <a:endParaRPr lang="en-US" dirty="0"/>
                    </a:p>
                  </a:txBody>
                  <a:tcPr/>
                </a:tc>
                <a:tc>
                  <a:txBody>
                    <a:bodyPr/>
                    <a:lstStyle/>
                    <a:p>
                      <a:r>
                        <a:rPr lang="en-US" dirty="0" smtClean="0"/>
                        <a:t>SMPTE ST2084 EOTF</a:t>
                      </a:r>
                      <a:endParaRPr lang="en-US" dirty="0"/>
                    </a:p>
                  </a:txBody>
                  <a:tcPr/>
                </a:tc>
              </a:tr>
            </a:tbl>
          </a:graphicData>
        </a:graphic>
      </p:graphicFrame>
      <p:graphicFrame>
        <p:nvGraphicFramePr>
          <p:cNvPr id="16" name="Table 15"/>
          <p:cNvGraphicFramePr>
            <a:graphicFrameLocks noGrp="1"/>
          </p:cNvGraphicFramePr>
          <p:nvPr>
            <p:extLst/>
          </p:nvPr>
        </p:nvGraphicFramePr>
        <p:xfrm>
          <a:off x="1422399" y="3289300"/>
          <a:ext cx="6096000" cy="1483360"/>
        </p:xfrm>
        <a:graphic>
          <a:graphicData uri="http://schemas.openxmlformats.org/drawingml/2006/table">
            <a:tbl>
              <a:tblPr firstRow="1" bandRow="1">
                <a:tableStyleId>{08FB837D-C827-4EFA-A057-4D05807E0F7C}</a:tableStyleId>
              </a:tblPr>
              <a:tblGrid>
                <a:gridCol w="2489201"/>
                <a:gridCol w="3606799"/>
              </a:tblGrid>
              <a:tr h="370840">
                <a:tc gridSpan="2">
                  <a:txBody>
                    <a:bodyPr/>
                    <a:lstStyle/>
                    <a:p>
                      <a:r>
                        <a:rPr lang="en-US" dirty="0" smtClean="0"/>
                        <a:t>Mastering Display</a:t>
                      </a:r>
                      <a:r>
                        <a:rPr lang="en-US" baseline="0" dirty="0" smtClean="0"/>
                        <a:t> </a:t>
                      </a:r>
                      <a:r>
                        <a:rPr lang="en-US" dirty="0" smtClean="0"/>
                        <a:t>Recommendations</a:t>
                      </a:r>
                      <a:endParaRPr lang="en-US" dirty="0"/>
                    </a:p>
                  </a:txBody>
                  <a:tcPr/>
                </a:tc>
                <a:tc hMerge="1">
                  <a:txBody>
                    <a:bodyPr/>
                    <a:lstStyle/>
                    <a:p>
                      <a:endParaRPr lang="en-US" dirty="0"/>
                    </a:p>
                  </a:txBody>
                  <a:tcPr/>
                </a:tc>
              </a:tr>
              <a:tr h="370840">
                <a:tc>
                  <a:txBody>
                    <a:bodyPr/>
                    <a:lstStyle/>
                    <a:p>
                      <a:r>
                        <a:rPr lang="en-US" dirty="0" smtClean="0"/>
                        <a:t>Display Reproduction</a:t>
                      </a:r>
                      <a:endParaRPr lang="en-US" dirty="0"/>
                    </a:p>
                  </a:txBody>
                  <a:tcPr/>
                </a:tc>
                <a:tc>
                  <a:txBody>
                    <a:bodyPr/>
                    <a:lstStyle/>
                    <a:p>
                      <a:r>
                        <a:rPr lang="en-US" dirty="0" smtClean="0"/>
                        <a:t>Min. 100% of P3 colors</a:t>
                      </a:r>
                      <a:endParaRPr lang="en-US" dirty="0"/>
                    </a:p>
                  </a:txBody>
                  <a:tcPr/>
                </a:tc>
              </a:tr>
              <a:tr h="370840">
                <a:tc>
                  <a:txBody>
                    <a:bodyPr/>
                    <a:lstStyle/>
                    <a:p>
                      <a:r>
                        <a:rPr lang="en-US" dirty="0" smtClean="0"/>
                        <a:t>Peak</a:t>
                      </a:r>
                      <a:r>
                        <a:rPr lang="en-US" baseline="0" dirty="0" smtClean="0"/>
                        <a:t> Brightness</a:t>
                      </a:r>
                      <a:endParaRPr lang="en-US" dirty="0"/>
                    </a:p>
                  </a:txBody>
                  <a:tcPr/>
                </a:tc>
                <a:tc>
                  <a:txBody>
                    <a:bodyPr/>
                    <a:lstStyle/>
                    <a:p>
                      <a:r>
                        <a:rPr lang="en-US" dirty="0" smtClean="0"/>
                        <a:t>More</a:t>
                      </a:r>
                      <a:r>
                        <a:rPr lang="en-US" baseline="0" dirty="0" smtClean="0"/>
                        <a:t> than 1000 nits</a:t>
                      </a:r>
                      <a:endParaRPr lang="en-US" dirty="0"/>
                    </a:p>
                  </a:txBody>
                  <a:tcPr/>
                </a:tc>
              </a:tr>
              <a:tr h="370840">
                <a:tc>
                  <a:txBody>
                    <a:bodyPr/>
                    <a:lstStyle/>
                    <a:p>
                      <a:r>
                        <a:rPr lang="en-US" dirty="0" smtClean="0"/>
                        <a:t>Black Level</a:t>
                      </a:r>
                      <a:endParaRPr lang="en-US" dirty="0"/>
                    </a:p>
                  </a:txBody>
                  <a:tcPr/>
                </a:tc>
                <a:tc>
                  <a:txBody>
                    <a:bodyPr/>
                    <a:lstStyle/>
                    <a:p>
                      <a:r>
                        <a:rPr lang="en-US" dirty="0" smtClean="0"/>
                        <a:t>Less than 0.03 nits</a:t>
                      </a:r>
                      <a:endParaRPr lang="en-US" dirty="0"/>
                    </a:p>
                  </a:txBody>
                  <a:tcPr/>
                </a:tc>
              </a:tr>
            </a:tbl>
          </a:graphicData>
        </a:graphic>
      </p:graphicFrame>
    </p:spTree>
    <p:extLst>
      <p:ext uri="{BB962C8B-B14F-4D97-AF65-F5344CB8AC3E}">
        <p14:creationId xmlns:p14="http://schemas.microsoft.com/office/powerpoint/2010/main" val="19708141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der_Sourc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400" y="4946050"/>
            <a:ext cx="9169400" cy="216500"/>
          </a:xfrm>
          <a:prstGeom prst="rect">
            <a:avLst/>
          </a:prstGeom>
        </p:spPr>
      </p:pic>
      <p:pic>
        <p:nvPicPr>
          <p:cNvPr id="10" name="Picture 9" descr="Header_Sourc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0"/>
            <a:ext cx="9144000" cy="514350"/>
          </a:xfrm>
          <a:prstGeom prst="rect">
            <a:avLst/>
          </a:prstGeom>
        </p:spPr>
      </p:pic>
      <p:pic>
        <p:nvPicPr>
          <p:cNvPr id="12" name="Picture 11" descr="UHD_Alliance_Logo_FINAL_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4800" y="77856"/>
            <a:ext cx="1136090" cy="360294"/>
          </a:xfrm>
          <a:prstGeom prst="rect">
            <a:avLst/>
          </a:prstGeom>
        </p:spPr>
      </p:pic>
      <p:sp>
        <p:nvSpPr>
          <p:cNvPr id="8" name="Rectangle 7"/>
          <p:cNvSpPr/>
          <p:nvPr/>
        </p:nvSpPr>
        <p:spPr>
          <a:xfrm>
            <a:off x="228600" y="579374"/>
            <a:ext cx="4495800" cy="523220"/>
          </a:xfrm>
          <a:prstGeom prst="rect">
            <a:avLst/>
          </a:prstGeom>
        </p:spPr>
        <p:txBody>
          <a:bodyPr wrap="square">
            <a:spAutoFit/>
          </a:bodyPr>
          <a:lstStyle/>
          <a:p>
            <a:pPr>
              <a:lnSpc>
                <a:spcPct val="120000"/>
              </a:lnSpc>
              <a:tabLst>
                <a:tab pos="457200" algn="l"/>
              </a:tabLst>
              <a:defRPr sz="1400">
                <a:solidFill>
                  <a:srgbClr val="69737A"/>
                </a:solidFill>
                <a:latin typeface="Calibri Light"/>
                <a:ea typeface="Calibri Light"/>
                <a:cs typeface="Calibri Light"/>
                <a:sym typeface="Calibri Light"/>
              </a:defRPr>
            </a:pPr>
            <a:r>
              <a:rPr lang="en-US" sz="2400" b="1" dirty="0" smtClean="0">
                <a:solidFill>
                  <a:srgbClr val="0FABE4"/>
                </a:solidFill>
                <a:latin typeface="Arial"/>
                <a:cs typeface="Arial"/>
              </a:rPr>
              <a:t>Distribution Specifications</a:t>
            </a:r>
            <a:endParaRPr lang="en-US" sz="1600" dirty="0">
              <a:latin typeface="Arial"/>
              <a:cs typeface="Arial"/>
            </a:endParaRPr>
          </a:p>
        </p:txBody>
      </p:sp>
      <p:graphicFrame>
        <p:nvGraphicFramePr>
          <p:cNvPr id="6" name="Table 5"/>
          <p:cNvGraphicFramePr>
            <a:graphicFrameLocks noGrp="1"/>
          </p:cNvGraphicFramePr>
          <p:nvPr>
            <p:extLst/>
          </p:nvPr>
        </p:nvGraphicFramePr>
        <p:xfrm>
          <a:off x="1430866" y="1471084"/>
          <a:ext cx="6096000" cy="1854200"/>
        </p:xfrm>
        <a:graphic>
          <a:graphicData uri="http://schemas.openxmlformats.org/drawingml/2006/table">
            <a:tbl>
              <a:tblPr firstRow="1" bandRow="1">
                <a:tableStyleId>{08FB837D-C827-4EFA-A057-4D05807E0F7C}</a:tableStyleId>
              </a:tblPr>
              <a:tblGrid>
                <a:gridCol w="2489201"/>
                <a:gridCol w="3606799"/>
              </a:tblGrid>
              <a:tr h="370840">
                <a:tc gridSpan="2">
                  <a:txBody>
                    <a:bodyPr/>
                    <a:lstStyle/>
                    <a:p>
                      <a:r>
                        <a:rPr lang="en-US" dirty="0" smtClean="0"/>
                        <a:t>Distribution Requirements (mandatory)</a:t>
                      </a:r>
                      <a:endParaRPr lang="en-US" dirty="0"/>
                    </a:p>
                  </a:txBody>
                  <a:tcPr/>
                </a:tc>
                <a:tc hMerge="1">
                  <a:txBody>
                    <a:bodyPr/>
                    <a:lstStyle/>
                    <a:p>
                      <a:endParaRPr lang="en-US" dirty="0"/>
                    </a:p>
                  </a:txBody>
                  <a:tcPr/>
                </a:tc>
              </a:tr>
              <a:tr h="370840">
                <a:tc>
                  <a:txBody>
                    <a:bodyPr/>
                    <a:lstStyle/>
                    <a:p>
                      <a:r>
                        <a:rPr lang="en-US" dirty="0" smtClean="0"/>
                        <a:t>Image Resolution</a:t>
                      </a:r>
                      <a:endParaRPr lang="en-US" dirty="0"/>
                    </a:p>
                  </a:txBody>
                  <a:tcPr/>
                </a:tc>
                <a:tc>
                  <a:txBody>
                    <a:bodyPr/>
                    <a:lstStyle/>
                    <a:p>
                      <a:r>
                        <a:rPr lang="en-US" dirty="0" smtClean="0"/>
                        <a:t>3840 x 2160</a:t>
                      </a:r>
                      <a:endParaRPr lang="en-US" dirty="0"/>
                    </a:p>
                  </a:txBody>
                  <a:tcPr/>
                </a:tc>
              </a:tr>
              <a:tr h="370840">
                <a:tc>
                  <a:txBody>
                    <a:bodyPr/>
                    <a:lstStyle/>
                    <a:p>
                      <a:r>
                        <a:rPr lang="en-US" dirty="0" smtClean="0"/>
                        <a:t>Color Bit Depth</a:t>
                      </a:r>
                      <a:endParaRPr lang="en-US" dirty="0"/>
                    </a:p>
                  </a:txBody>
                  <a:tcPr/>
                </a:tc>
                <a:tc>
                  <a:txBody>
                    <a:bodyPr/>
                    <a:lstStyle/>
                    <a:p>
                      <a:r>
                        <a:rPr lang="en-US" dirty="0" smtClean="0"/>
                        <a:t>Min. 10 bit signal</a:t>
                      </a:r>
                      <a:endParaRPr lang="en-US" dirty="0"/>
                    </a:p>
                  </a:txBody>
                  <a:tcPr/>
                </a:tc>
              </a:tr>
              <a:tr h="370840">
                <a:tc>
                  <a:txBody>
                    <a:bodyPr/>
                    <a:lstStyle/>
                    <a:p>
                      <a:r>
                        <a:rPr lang="en-US" dirty="0" smtClean="0"/>
                        <a:t>Color Palette</a:t>
                      </a:r>
                      <a:endParaRPr lang="en-US" dirty="0"/>
                    </a:p>
                  </a:txBody>
                  <a:tcPr/>
                </a:tc>
                <a:tc>
                  <a:txBody>
                    <a:bodyPr/>
                    <a:lstStyle/>
                    <a:p>
                      <a:r>
                        <a:rPr lang="en-US" dirty="0" smtClean="0"/>
                        <a:t>BT.2020 color representation</a:t>
                      </a:r>
                      <a:endParaRPr lang="en-US" dirty="0"/>
                    </a:p>
                  </a:txBody>
                  <a:tcPr/>
                </a:tc>
              </a:tr>
              <a:tr h="370840">
                <a:tc>
                  <a:txBody>
                    <a:bodyPr/>
                    <a:lstStyle/>
                    <a:p>
                      <a:r>
                        <a:rPr lang="en-US" dirty="0" smtClean="0"/>
                        <a:t>High Dynamic Range</a:t>
                      </a:r>
                      <a:endParaRPr lang="en-US" dirty="0"/>
                    </a:p>
                  </a:txBody>
                  <a:tcPr/>
                </a:tc>
                <a:tc>
                  <a:txBody>
                    <a:bodyPr/>
                    <a:lstStyle/>
                    <a:p>
                      <a:r>
                        <a:rPr lang="en-US" dirty="0" smtClean="0"/>
                        <a:t>SMPTE ST2084 EOTF</a:t>
                      </a:r>
                      <a:endParaRPr lang="en-US" dirty="0"/>
                    </a:p>
                  </a:txBody>
                  <a:tcPr/>
                </a:tc>
              </a:tr>
            </a:tbl>
          </a:graphicData>
        </a:graphic>
      </p:graphicFrame>
    </p:spTree>
    <p:extLst>
      <p:ext uri="{BB962C8B-B14F-4D97-AF65-F5344CB8AC3E}">
        <p14:creationId xmlns:p14="http://schemas.microsoft.com/office/powerpoint/2010/main" val="8523231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der_Sourc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400" y="4946050"/>
            <a:ext cx="9169400" cy="216500"/>
          </a:xfrm>
          <a:prstGeom prst="rect">
            <a:avLst/>
          </a:prstGeom>
        </p:spPr>
      </p:pic>
      <p:pic>
        <p:nvPicPr>
          <p:cNvPr id="10" name="Picture 9" descr="Header_Sourc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0"/>
            <a:ext cx="9144000" cy="514350"/>
          </a:xfrm>
          <a:prstGeom prst="rect">
            <a:avLst/>
          </a:prstGeom>
        </p:spPr>
      </p:pic>
      <p:pic>
        <p:nvPicPr>
          <p:cNvPr id="12" name="Picture 11" descr="UHD_Alliance_Logo_FINAL_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4800" y="77856"/>
            <a:ext cx="1136090" cy="360294"/>
          </a:xfrm>
          <a:prstGeom prst="rect">
            <a:avLst/>
          </a:prstGeom>
        </p:spPr>
      </p:pic>
      <p:sp>
        <p:nvSpPr>
          <p:cNvPr id="8" name="Rectangle 7"/>
          <p:cNvSpPr/>
          <p:nvPr/>
        </p:nvSpPr>
        <p:spPr>
          <a:xfrm>
            <a:off x="228600" y="579374"/>
            <a:ext cx="4495800" cy="523220"/>
          </a:xfrm>
          <a:prstGeom prst="rect">
            <a:avLst/>
          </a:prstGeom>
        </p:spPr>
        <p:txBody>
          <a:bodyPr wrap="square">
            <a:spAutoFit/>
          </a:bodyPr>
          <a:lstStyle/>
          <a:p>
            <a:pPr>
              <a:lnSpc>
                <a:spcPct val="120000"/>
              </a:lnSpc>
              <a:tabLst>
                <a:tab pos="457200" algn="l"/>
              </a:tabLst>
              <a:defRPr sz="1400">
                <a:solidFill>
                  <a:srgbClr val="69737A"/>
                </a:solidFill>
                <a:latin typeface="Calibri Light"/>
                <a:ea typeface="Calibri Light"/>
                <a:cs typeface="Calibri Light"/>
                <a:sym typeface="Calibri Light"/>
              </a:defRPr>
            </a:pPr>
            <a:r>
              <a:rPr lang="en-US" sz="2400" b="1" dirty="0" smtClean="0">
                <a:solidFill>
                  <a:srgbClr val="0FABE4"/>
                </a:solidFill>
                <a:latin typeface="Arial"/>
                <a:cs typeface="Arial"/>
              </a:rPr>
              <a:t>Device Specifications</a:t>
            </a:r>
            <a:endParaRPr lang="en-US" sz="1600" dirty="0">
              <a:latin typeface="Arial"/>
              <a:cs typeface="Arial"/>
            </a:endParaRPr>
          </a:p>
        </p:txBody>
      </p:sp>
      <p:graphicFrame>
        <p:nvGraphicFramePr>
          <p:cNvPr id="6" name="Table 5"/>
          <p:cNvGraphicFramePr>
            <a:graphicFrameLocks noGrp="1"/>
          </p:cNvGraphicFramePr>
          <p:nvPr>
            <p:extLst>
              <p:ext uri="{D42A27DB-BD31-4B8C-83A1-F6EECF244321}">
                <p14:modId xmlns:p14="http://schemas.microsoft.com/office/powerpoint/2010/main" val="2136493451"/>
              </p:ext>
            </p:extLst>
          </p:nvPr>
        </p:nvGraphicFramePr>
        <p:xfrm>
          <a:off x="812797" y="1123950"/>
          <a:ext cx="7831669" cy="3337560"/>
        </p:xfrm>
        <a:graphic>
          <a:graphicData uri="http://schemas.openxmlformats.org/drawingml/2006/table">
            <a:tbl>
              <a:tblPr firstRow="1" bandRow="1">
                <a:tableStyleId>{08FB837D-C827-4EFA-A057-4D05807E0F7C}</a:tableStyleId>
              </a:tblPr>
              <a:tblGrid>
                <a:gridCol w="2201336"/>
                <a:gridCol w="5630333"/>
              </a:tblGrid>
              <a:tr h="370840">
                <a:tc gridSpan="2">
                  <a:txBody>
                    <a:bodyPr/>
                    <a:lstStyle/>
                    <a:p>
                      <a:r>
                        <a:rPr lang="en-US" dirty="0" smtClean="0"/>
                        <a:t>Device Requirements (mandatory)</a:t>
                      </a:r>
                      <a:endParaRPr lang="en-US" dirty="0"/>
                    </a:p>
                  </a:txBody>
                  <a:tcPr/>
                </a:tc>
                <a:tc hMerge="1">
                  <a:txBody>
                    <a:bodyPr/>
                    <a:lstStyle/>
                    <a:p>
                      <a:endParaRPr lang="en-US" dirty="0"/>
                    </a:p>
                  </a:txBody>
                  <a:tcPr/>
                </a:tc>
              </a:tr>
              <a:tr h="370840">
                <a:tc>
                  <a:txBody>
                    <a:bodyPr/>
                    <a:lstStyle/>
                    <a:p>
                      <a:r>
                        <a:rPr lang="en-US" dirty="0" smtClean="0"/>
                        <a:t>Image Resolution</a:t>
                      </a:r>
                      <a:endParaRPr lang="en-US" dirty="0"/>
                    </a:p>
                  </a:txBody>
                  <a:tcPr/>
                </a:tc>
                <a:tc>
                  <a:txBody>
                    <a:bodyPr/>
                    <a:lstStyle/>
                    <a:p>
                      <a:r>
                        <a:rPr lang="en-US" dirty="0" smtClean="0"/>
                        <a:t>3840 x 2160</a:t>
                      </a:r>
                      <a:endParaRPr lang="en-US" dirty="0"/>
                    </a:p>
                  </a:txBody>
                  <a:tcPr/>
                </a:tc>
              </a:tr>
              <a:tr h="370840">
                <a:tc>
                  <a:txBody>
                    <a:bodyPr/>
                    <a:lstStyle/>
                    <a:p>
                      <a:r>
                        <a:rPr lang="en-US" dirty="0" smtClean="0"/>
                        <a:t>Color Bit Depth</a:t>
                      </a:r>
                      <a:endParaRPr lang="en-US" dirty="0"/>
                    </a:p>
                  </a:txBody>
                  <a:tcPr/>
                </a:tc>
                <a:tc>
                  <a:txBody>
                    <a:bodyPr/>
                    <a:lstStyle/>
                    <a:p>
                      <a:r>
                        <a:rPr lang="en-US" dirty="0" smtClean="0"/>
                        <a:t>Min. 10 bit signal</a:t>
                      </a:r>
                      <a:endParaRPr lang="en-US" dirty="0"/>
                    </a:p>
                  </a:txBody>
                  <a:tcPr/>
                </a:tc>
              </a:tr>
              <a:tr h="370840">
                <a:tc>
                  <a:txBody>
                    <a:bodyPr/>
                    <a:lstStyle/>
                    <a:p>
                      <a:r>
                        <a:rPr lang="en-US" dirty="0" smtClean="0"/>
                        <a:t>Color Palette</a:t>
                      </a:r>
                      <a:endParaRPr lang="en-US" dirty="0"/>
                    </a:p>
                  </a:txBody>
                  <a:tcPr/>
                </a:tc>
                <a:tc>
                  <a:txBody>
                    <a:bodyPr/>
                    <a:lstStyle/>
                    <a:p>
                      <a:r>
                        <a:rPr lang="en-US" dirty="0" smtClean="0"/>
                        <a:t>Signal Input: BT.2020 color representation</a:t>
                      </a:r>
                      <a:endParaRPr lang="en-US" dirty="0"/>
                    </a:p>
                  </a:txBody>
                  <a:tcPr/>
                </a:tc>
              </a:tr>
              <a:tr h="370840">
                <a:tc>
                  <a:txBody>
                    <a:bodyPr/>
                    <a:lstStyle/>
                    <a:p>
                      <a:endParaRPr lang="en-US" dirty="0"/>
                    </a:p>
                  </a:txBody>
                  <a:tcPr/>
                </a:tc>
                <a:tc>
                  <a:txBody>
                    <a:bodyPr/>
                    <a:lstStyle/>
                    <a:p>
                      <a:r>
                        <a:rPr lang="en-US" dirty="0" smtClean="0"/>
                        <a:t>Display Reproduction: More than 90% of P3 colors</a:t>
                      </a:r>
                      <a:endParaRPr lang="en-US" dirty="0"/>
                    </a:p>
                  </a:txBody>
                  <a:tcPr/>
                </a:tc>
              </a:tr>
              <a:tr h="370840">
                <a:tc>
                  <a:txBody>
                    <a:bodyPr/>
                    <a:lstStyle/>
                    <a:p>
                      <a:r>
                        <a:rPr lang="en-US" dirty="0" smtClean="0"/>
                        <a:t>High Dynamic Range</a:t>
                      </a:r>
                      <a:endParaRPr lang="en-US" dirty="0"/>
                    </a:p>
                  </a:txBody>
                  <a:tcPr/>
                </a:tc>
                <a:tc>
                  <a:txBody>
                    <a:bodyPr/>
                    <a:lstStyle/>
                    <a:p>
                      <a:r>
                        <a:rPr lang="en-US" dirty="0" smtClean="0"/>
                        <a:t>SMPTE ST2084 EOTF</a:t>
                      </a:r>
                      <a:endParaRPr lang="en-US" dirty="0"/>
                    </a:p>
                  </a:txBody>
                  <a:tcPr/>
                </a:tc>
              </a:tr>
              <a:tr h="370840">
                <a:tc>
                  <a:txBody>
                    <a:bodyPr/>
                    <a:lstStyle/>
                    <a:p>
                      <a:endParaRPr lang="en-US" dirty="0"/>
                    </a:p>
                  </a:txBody>
                  <a:tcPr/>
                </a:tc>
                <a:tc>
                  <a:txBody>
                    <a:bodyPr/>
                    <a:lstStyle/>
                    <a:p>
                      <a:r>
                        <a:rPr lang="en-US" dirty="0" smtClean="0"/>
                        <a:t>A combination of peak</a:t>
                      </a:r>
                      <a:r>
                        <a:rPr lang="en-US" baseline="0" dirty="0" smtClean="0"/>
                        <a:t> brightness and black level, either:</a:t>
                      </a:r>
                    </a:p>
                  </a:txBody>
                  <a:tcPr/>
                </a:tc>
              </a:tr>
              <a:tr h="370840">
                <a:tc>
                  <a:txBody>
                    <a:bodyPr/>
                    <a:lstStyle/>
                    <a:p>
                      <a:endParaRPr lang="en-US" dirty="0"/>
                    </a:p>
                  </a:txBody>
                  <a:tcPr/>
                </a:tc>
                <a:tc>
                  <a:txBody>
                    <a:bodyPr/>
                    <a:lstStyle/>
                    <a:p>
                      <a:r>
                        <a:rPr lang="en-US" baseline="0" dirty="0" smtClean="0"/>
                        <a:t>   </a:t>
                      </a:r>
                      <a:r>
                        <a:rPr lang="en-US" dirty="0" smtClean="0"/>
                        <a:t>Peak brightness &gt;</a:t>
                      </a:r>
                      <a:r>
                        <a:rPr lang="en-US" baseline="0" dirty="0" smtClean="0"/>
                        <a:t> 1000 nits &amp; black level &lt; 0.05 nits  </a:t>
                      </a:r>
                      <a:r>
                        <a:rPr lang="en-US" b="1" baseline="0" dirty="0" smtClean="0"/>
                        <a:t>OR</a:t>
                      </a:r>
                      <a:endParaRPr lang="en-US" b="1" dirty="0"/>
                    </a:p>
                  </a:txBody>
                  <a:tcPr/>
                </a:tc>
              </a:tr>
              <a:tr h="370840">
                <a:tc>
                  <a:txBody>
                    <a:bodyPr/>
                    <a:lstStyle/>
                    <a:p>
                      <a:endParaRPr lang="en-US" dirty="0"/>
                    </a:p>
                  </a:txBody>
                  <a:tcPr/>
                </a:tc>
                <a:tc>
                  <a:txBody>
                    <a:bodyPr/>
                    <a:lstStyle/>
                    <a:p>
                      <a:r>
                        <a:rPr lang="en-US" baseline="0" dirty="0" smtClean="0"/>
                        <a:t>   </a:t>
                      </a:r>
                      <a:r>
                        <a:rPr lang="en-US" dirty="0" smtClean="0"/>
                        <a:t>Peak brightness &gt;</a:t>
                      </a:r>
                      <a:r>
                        <a:rPr lang="en-US" baseline="0" dirty="0" smtClean="0"/>
                        <a:t> 540 nits &amp; black level &lt; 0.0005 nits</a:t>
                      </a:r>
                      <a:endParaRPr lang="en-US" dirty="0"/>
                    </a:p>
                  </a:txBody>
                  <a:tcPr/>
                </a:tc>
              </a:tr>
            </a:tbl>
          </a:graphicData>
        </a:graphic>
      </p:graphicFrame>
    </p:spTree>
    <p:extLst>
      <p:ext uri="{BB962C8B-B14F-4D97-AF65-F5344CB8AC3E}">
        <p14:creationId xmlns:p14="http://schemas.microsoft.com/office/powerpoint/2010/main" val="8218330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der_Sourc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400" y="4933950"/>
            <a:ext cx="9169400" cy="216500"/>
          </a:xfrm>
          <a:prstGeom prst="rect">
            <a:avLst/>
          </a:prstGeom>
        </p:spPr>
      </p:pic>
      <p:sp>
        <p:nvSpPr>
          <p:cNvPr id="6" name="Rectangle 5"/>
          <p:cNvSpPr/>
          <p:nvPr/>
        </p:nvSpPr>
        <p:spPr>
          <a:xfrm>
            <a:off x="228600" y="1809750"/>
            <a:ext cx="4114800" cy="2000548"/>
          </a:xfrm>
          <a:prstGeom prst="rect">
            <a:avLst/>
          </a:prstGeom>
        </p:spPr>
        <p:txBody>
          <a:bodyPr wrap="square">
            <a:spAutoFit/>
          </a:bodyPr>
          <a:lstStyle/>
          <a:p>
            <a:pPr>
              <a:lnSpc>
                <a:spcPct val="120000"/>
              </a:lnSpc>
              <a:tabLst>
                <a:tab pos="457200" algn="l"/>
              </a:tabLst>
              <a:defRPr sz="1400">
                <a:solidFill>
                  <a:srgbClr val="69737A"/>
                </a:solidFill>
                <a:latin typeface="Calibri Light"/>
                <a:ea typeface="Calibri Light"/>
                <a:cs typeface="Calibri Light"/>
                <a:sym typeface="Calibri Light"/>
              </a:defRPr>
            </a:pPr>
            <a:r>
              <a:rPr lang="en-US" sz="2000" b="1" dirty="0" smtClean="0">
                <a:solidFill>
                  <a:srgbClr val="0FABE4"/>
                </a:solidFill>
                <a:latin typeface="Arial"/>
                <a:cs typeface="Arial"/>
              </a:rPr>
              <a:t>The</a:t>
            </a:r>
            <a:r>
              <a:rPr lang="en-US" sz="2000" b="1" dirty="0" smtClean="0">
                <a:solidFill>
                  <a:srgbClr val="1297DB"/>
                </a:solidFill>
                <a:latin typeface="Arial"/>
                <a:cs typeface="Arial"/>
              </a:rPr>
              <a:t> </a:t>
            </a:r>
            <a:r>
              <a:rPr lang="en-US" sz="2000" b="1" dirty="0" smtClean="0">
                <a:solidFill>
                  <a:srgbClr val="0A0467"/>
                </a:solidFill>
                <a:latin typeface="Arial"/>
                <a:cs typeface="Arial"/>
              </a:rPr>
              <a:t>ULTRA HD PREMIUM </a:t>
            </a:r>
            <a:r>
              <a:rPr lang="en-US" sz="2000" b="1" dirty="0">
                <a:solidFill>
                  <a:srgbClr val="0FABE4"/>
                </a:solidFill>
                <a:latin typeface="Arial"/>
                <a:cs typeface="Arial"/>
              </a:rPr>
              <a:t>l</a:t>
            </a:r>
            <a:r>
              <a:rPr lang="en-US" sz="2000" b="1" dirty="0" smtClean="0">
                <a:solidFill>
                  <a:srgbClr val="0FABE4"/>
                </a:solidFill>
                <a:latin typeface="Arial"/>
                <a:cs typeface="Arial"/>
              </a:rPr>
              <a:t>ogo allows consumers seeking a premium, full featured Ultra HD experience to purchase with confidence.</a:t>
            </a:r>
            <a:endParaRPr lang="en-US" sz="2000" dirty="0">
              <a:solidFill>
                <a:srgbClr val="0FABE4"/>
              </a:solidFill>
              <a:latin typeface="Arial"/>
              <a:cs typeface="Arial"/>
            </a:endParaRPr>
          </a:p>
        </p:txBody>
      </p:sp>
      <p:pic>
        <p:nvPicPr>
          <p:cNvPr id="5" name="Picture 4" descr="LgVerticalTrophy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76800" y="1123950"/>
            <a:ext cx="3791081" cy="2819400"/>
          </a:xfrm>
          <a:prstGeom prst="rect">
            <a:avLst/>
          </a:prstGeom>
        </p:spPr>
      </p:pic>
      <p:pic>
        <p:nvPicPr>
          <p:cNvPr id="17" name="Picture 16" descr="Header_Sourc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9144000" cy="514350"/>
          </a:xfrm>
          <a:prstGeom prst="rect">
            <a:avLst/>
          </a:prstGeom>
        </p:spPr>
      </p:pic>
      <p:pic>
        <p:nvPicPr>
          <p:cNvPr id="19" name="Picture 18" descr="UHD_Alliance_Logo_FINAL_white.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04800" y="77856"/>
            <a:ext cx="1136090" cy="360294"/>
          </a:xfrm>
          <a:prstGeom prst="rect">
            <a:avLst/>
          </a:prstGeom>
        </p:spPr>
      </p:pic>
    </p:spTree>
    <p:extLst>
      <p:ext uri="{BB962C8B-B14F-4D97-AF65-F5344CB8AC3E}">
        <p14:creationId xmlns:p14="http://schemas.microsoft.com/office/powerpoint/2010/main" val="17294894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der_Sourc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400" y="4946050"/>
            <a:ext cx="9169400" cy="216500"/>
          </a:xfrm>
          <a:prstGeom prst="rect">
            <a:avLst/>
          </a:prstGeom>
        </p:spPr>
      </p:pic>
      <p:pic>
        <p:nvPicPr>
          <p:cNvPr id="10" name="Picture 9" descr="Header_Sourc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0"/>
            <a:ext cx="9144000" cy="514350"/>
          </a:xfrm>
          <a:prstGeom prst="rect">
            <a:avLst/>
          </a:prstGeom>
        </p:spPr>
      </p:pic>
      <p:pic>
        <p:nvPicPr>
          <p:cNvPr id="12" name="Picture 11" descr="UHD_Alliance_Logo_FINAL_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4800" y="77856"/>
            <a:ext cx="1136090" cy="360294"/>
          </a:xfrm>
          <a:prstGeom prst="rect">
            <a:avLst/>
          </a:prstGeom>
        </p:spPr>
      </p:pic>
      <p:sp>
        <p:nvSpPr>
          <p:cNvPr id="8" name="Rectangle 7"/>
          <p:cNvSpPr/>
          <p:nvPr/>
        </p:nvSpPr>
        <p:spPr>
          <a:xfrm>
            <a:off x="228600" y="579374"/>
            <a:ext cx="7467600" cy="786882"/>
          </a:xfrm>
          <a:prstGeom prst="rect">
            <a:avLst/>
          </a:prstGeom>
        </p:spPr>
        <p:txBody>
          <a:bodyPr wrap="square">
            <a:spAutoFit/>
          </a:bodyPr>
          <a:lstStyle/>
          <a:p>
            <a:pPr>
              <a:lnSpc>
                <a:spcPct val="120000"/>
              </a:lnSpc>
              <a:tabLst>
                <a:tab pos="457200" algn="l"/>
              </a:tabLst>
              <a:defRPr sz="1400">
                <a:solidFill>
                  <a:srgbClr val="69737A"/>
                </a:solidFill>
                <a:latin typeface="Calibri Light"/>
                <a:ea typeface="Calibri Light"/>
                <a:cs typeface="Calibri Light"/>
                <a:sym typeface="Calibri Light"/>
              </a:defRPr>
            </a:pPr>
            <a:r>
              <a:rPr lang="en-US" sz="2400" b="1" dirty="0" smtClean="0">
                <a:solidFill>
                  <a:srgbClr val="0FABE4"/>
                </a:solidFill>
                <a:latin typeface="Arial"/>
                <a:cs typeface="Arial"/>
              </a:rPr>
              <a:t>Battery Operated Device Specifications</a:t>
            </a:r>
          </a:p>
          <a:p>
            <a:pPr>
              <a:lnSpc>
                <a:spcPct val="120000"/>
              </a:lnSpc>
              <a:tabLst>
                <a:tab pos="457200" algn="l"/>
              </a:tabLst>
              <a:defRPr sz="1400">
                <a:solidFill>
                  <a:srgbClr val="69737A"/>
                </a:solidFill>
                <a:latin typeface="Calibri Light"/>
                <a:ea typeface="Calibri Light"/>
                <a:cs typeface="Calibri Light"/>
                <a:sym typeface="Calibri Light"/>
              </a:defRPr>
            </a:pPr>
            <a:r>
              <a:rPr lang="en-US" b="1" i="1" dirty="0" smtClean="0">
                <a:solidFill>
                  <a:srgbClr val="0FABE4"/>
                </a:solidFill>
                <a:latin typeface="Arial"/>
                <a:cs typeface="Arial"/>
              </a:rPr>
              <a:t>(announced at MWC 2017)</a:t>
            </a:r>
            <a:endParaRPr lang="en-US" i="1" dirty="0">
              <a:latin typeface="Arial"/>
              <a:cs typeface="Arial"/>
            </a:endParaRPr>
          </a:p>
        </p:txBody>
      </p:sp>
      <p:graphicFrame>
        <p:nvGraphicFramePr>
          <p:cNvPr id="6" name="Table 5"/>
          <p:cNvGraphicFramePr>
            <a:graphicFrameLocks noGrp="1"/>
          </p:cNvGraphicFramePr>
          <p:nvPr>
            <p:extLst/>
          </p:nvPr>
        </p:nvGraphicFramePr>
        <p:xfrm>
          <a:off x="812797" y="1665829"/>
          <a:ext cx="7831669" cy="2743200"/>
        </p:xfrm>
        <a:graphic>
          <a:graphicData uri="http://schemas.openxmlformats.org/drawingml/2006/table">
            <a:tbl>
              <a:tblPr firstRow="1" bandRow="1">
                <a:tableStyleId>{08FB837D-C827-4EFA-A057-4D05807E0F7C}</a:tableStyleId>
              </a:tblPr>
              <a:tblGrid>
                <a:gridCol w="1684870"/>
                <a:gridCol w="1803400"/>
                <a:gridCol w="1608666"/>
                <a:gridCol w="1566334"/>
                <a:gridCol w="1168399"/>
              </a:tblGrid>
              <a:tr h="370840">
                <a:tc>
                  <a:txBody>
                    <a:bodyPr/>
                    <a:lstStyle/>
                    <a:p>
                      <a:pPr marL="0" marR="0">
                        <a:spcBef>
                          <a:spcPts val="0"/>
                        </a:spcBef>
                        <a:spcAft>
                          <a:spcPts val="0"/>
                        </a:spcAft>
                      </a:pPr>
                      <a:r>
                        <a:rPr lang="en-US" sz="1800" b="1" dirty="0">
                          <a:effectLst/>
                          <a:latin typeface="+mn-lt"/>
                          <a:ea typeface="Times New Roman"/>
                          <a:cs typeface="Calibri"/>
                        </a:rPr>
                        <a:t>Device			</a:t>
                      </a:r>
                      <a:endParaRPr lang="en-US" sz="1800" dirty="0">
                        <a:effectLst/>
                        <a:latin typeface="+mn-lt"/>
                        <a:ea typeface="MS Mincho"/>
                        <a:cs typeface="Times New Roman"/>
                      </a:endParaRPr>
                    </a:p>
                  </a:txBody>
                  <a:tcPr marL="68580" marR="68580" marT="0" marB="0"/>
                </a:tc>
                <a:tc>
                  <a:txBody>
                    <a:bodyPr/>
                    <a:lstStyle/>
                    <a:p>
                      <a:pPr marL="0" marR="0">
                        <a:spcBef>
                          <a:spcPts val="0"/>
                        </a:spcBef>
                        <a:spcAft>
                          <a:spcPts val="0"/>
                        </a:spcAft>
                      </a:pPr>
                      <a:r>
                        <a:rPr lang="en-US" sz="1800" b="1" dirty="0">
                          <a:effectLst/>
                          <a:latin typeface="+mn-lt"/>
                          <a:ea typeface="Times New Roman"/>
                          <a:cs typeface="Calibri"/>
                        </a:rPr>
                        <a:t>Resolution</a:t>
                      </a:r>
                      <a:endParaRPr lang="en-US" sz="1800" dirty="0">
                        <a:effectLst/>
                        <a:latin typeface="+mn-lt"/>
                        <a:ea typeface="MS Mincho"/>
                        <a:cs typeface="Times New Roman"/>
                      </a:endParaRPr>
                    </a:p>
                  </a:txBody>
                  <a:tcPr marL="68580" marR="68580" marT="0" marB="0"/>
                </a:tc>
                <a:tc>
                  <a:txBody>
                    <a:bodyPr/>
                    <a:lstStyle/>
                    <a:p>
                      <a:pPr marL="0" marR="0">
                        <a:spcBef>
                          <a:spcPts val="0"/>
                        </a:spcBef>
                        <a:spcAft>
                          <a:spcPts val="0"/>
                        </a:spcAft>
                      </a:pPr>
                      <a:r>
                        <a:rPr lang="en-US" sz="1800" b="1" dirty="0">
                          <a:effectLst/>
                          <a:latin typeface="+mn-lt"/>
                          <a:ea typeface="Times New Roman"/>
                          <a:cs typeface="Calibri"/>
                        </a:rPr>
                        <a:t>Dynamic Range</a:t>
                      </a:r>
                      <a:endParaRPr lang="en-US" sz="1800" dirty="0">
                        <a:effectLst/>
                        <a:latin typeface="+mn-lt"/>
                        <a:ea typeface="MS Mincho"/>
                        <a:cs typeface="Times New Roman"/>
                      </a:endParaRPr>
                    </a:p>
                  </a:txBody>
                  <a:tcPr marL="68580" marR="68580" marT="0" marB="0"/>
                </a:tc>
                <a:tc>
                  <a:txBody>
                    <a:bodyPr/>
                    <a:lstStyle/>
                    <a:p>
                      <a:pPr marL="0" marR="0">
                        <a:spcBef>
                          <a:spcPts val="0"/>
                        </a:spcBef>
                        <a:spcAft>
                          <a:spcPts val="0"/>
                        </a:spcAft>
                      </a:pPr>
                      <a:r>
                        <a:rPr lang="en-US" sz="1800" b="1" dirty="0">
                          <a:effectLst/>
                          <a:latin typeface="+mn-lt"/>
                          <a:ea typeface="Times New Roman"/>
                          <a:cs typeface="Calibri"/>
                        </a:rPr>
                        <a:t>Color Space</a:t>
                      </a:r>
                      <a:endParaRPr lang="en-US" sz="1800" dirty="0">
                        <a:effectLst/>
                        <a:latin typeface="+mn-lt"/>
                        <a:ea typeface="MS Mincho"/>
                        <a:cs typeface="Times New Roman"/>
                      </a:endParaRPr>
                    </a:p>
                  </a:txBody>
                  <a:tcPr marL="68580" marR="68580" marT="0" marB="0"/>
                </a:tc>
                <a:tc>
                  <a:txBody>
                    <a:bodyPr/>
                    <a:lstStyle/>
                    <a:p>
                      <a:pPr marL="0" marR="0">
                        <a:spcBef>
                          <a:spcPts val="0"/>
                        </a:spcBef>
                        <a:spcAft>
                          <a:spcPts val="0"/>
                        </a:spcAft>
                      </a:pPr>
                      <a:r>
                        <a:rPr lang="en-US" sz="1800" b="1" dirty="0">
                          <a:effectLst/>
                          <a:latin typeface="+mn-lt"/>
                          <a:ea typeface="Times New Roman"/>
                          <a:cs typeface="Calibri"/>
                        </a:rPr>
                        <a:t>Bit Depth</a:t>
                      </a:r>
                      <a:endParaRPr lang="en-US" sz="1800" dirty="0">
                        <a:effectLst/>
                        <a:latin typeface="+mn-lt"/>
                        <a:ea typeface="MS Mincho"/>
                        <a:cs typeface="Times New Roman"/>
                      </a:endParaRPr>
                    </a:p>
                  </a:txBody>
                  <a:tcPr marL="68580" marR="68580" marT="0" marB="0"/>
                </a:tc>
              </a:tr>
              <a:tr h="213360">
                <a:tc>
                  <a:txBody>
                    <a:bodyPr/>
                    <a:lstStyle/>
                    <a:p>
                      <a:pPr marL="0" marR="0">
                        <a:spcBef>
                          <a:spcPts val="0"/>
                        </a:spcBef>
                        <a:spcAft>
                          <a:spcPts val="0"/>
                        </a:spcAft>
                      </a:pPr>
                      <a:r>
                        <a:rPr lang="en-US" sz="1800" dirty="0">
                          <a:effectLst/>
                          <a:latin typeface="+mn-lt"/>
                          <a:ea typeface="Times New Roman"/>
                          <a:cs typeface="Calibri"/>
                        </a:rPr>
                        <a:t>Phone 3”- 7”</a:t>
                      </a:r>
                      <a:endParaRPr lang="en-US" sz="1800" dirty="0">
                        <a:effectLst/>
                        <a:latin typeface="+mn-lt"/>
                        <a:ea typeface="MS Mincho"/>
                        <a:cs typeface="Times New Roman"/>
                      </a:endParaRPr>
                    </a:p>
                  </a:txBody>
                  <a:tcPr marL="68580" marR="68580" marT="0" marB="0"/>
                </a:tc>
                <a:tc>
                  <a:txBody>
                    <a:bodyPr/>
                    <a:lstStyle/>
                    <a:p>
                      <a:pPr marL="0" marR="0">
                        <a:spcBef>
                          <a:spcPts val="0"/>
                        </a:spcBef>
                        <a:spcAft>
                          <a:spcPts val="0"/>
                        </a:spcAft>
                      </a:pPr>
                      <a:r>
                        <a:rPr lang="en-US" sz="1800" dirty="0">
                          <a:effectLst/>
                          <a:latin typeface="+mn-lt"/>
                          <a:ea typeface="Times New Roman"/>
                          <a:cs typeface="Calibri"/>
                        </a:rPr>
                        <a:t>60 </a:t>
                      </a:r>
                      <a:r>
                        <a:rPr lang="en-US" sz="1800" dirty="0" smtClean="0">
                          <a:effectLst/>
                          <a:latin typeface="+mn-lt"/>
                          <a:ea typeface="Times New Roman"/>
                          <a:cs typeface="Calibri"/>
                        </a:rPr>
                        <a:t>pixels/degree</a:t>
                      </a:r>
                      <a:endParaRPr lang="en-US" sz="1800" dirty="0">
                        <a:effectLst/>
                        <a:latin typeface="+mn-lt"/>
                        <a:ea typeface="MS Mincho"/>
                        <a:cs typeface="Times New Roman"/>
                      </a:endParaRPr>
                    </a:p>
                  </a:txBody>
                  <a:tcPr marL="68580" marR="68580" marT="0" marB="0"/>
                </a:tc>
                <a:tc>
                  <a:txBody>
                    <a:bodyPr/>
                    <a:lstStyle/>
                    <a:p>
                      <a:pPr marL="0" marR="0">
                        <a:spcBef>
                          <a:spcPts val="0"/>
                        </a:spcBef>
                        <a:spcAft>
                          <a:spcPts val="0"/>
                        </a:spcAft>
                      </a:pPr>
                      <a:r>
                        <a:rPr lang="en-US" sz="1800" dirty="0" smtClean="0">
                          <a:effectLst/>
                          <a:latin typeface="+mn-lt"/>
                          <a:ea typeface="Times New Roman"/>
                          <a:cs typeface="Calibri"/>
                        </a:rPr>
                        <a:t>.</a:t>
                      </a:r>
                      <a:r>
                        <a:rPr lang="en-US" sz="1800" dirty="0">
                          <a:effectLst/>
                          <a:latin typeface="+mn-lt"/>
                          <a:ea typeface="Times New Roman"/>
                          <a:cs typeface="Calibri"/>
                        </a:rPr>
                        <a:t>0005-540 </a:t>
                      </a:r>
                      <a:r>
                        <a:rPr lang="en-US" sz="1800" dirty="0" smtClean="0">
                          <a:effectLst/>
                          <a:latin typeface="+mn-lt"/>
                          <a:ea typeface="Times New Roman"/>
                          <a:cs typeface="Calibri"/>
                        </a:rPr>
                        <a:t>nits</a:t>
                      </a:r>
                      <a:endParaRPr lang="en-US" sz="1800" dirty="0">
                        <a:effectLst/>
                        <a:latin typeface="+mn-lt"/>
                        <a:ea typeface="MS Mincho"/>
                        <a:cs typeface="Times New Roman"/>
                      </a:endParaRPr>
                    </a:p>
                  </a:txBody>
                  <a:tcPr marL="68580" marR="68580" marT="0" marB="0"/>
                </a:tc>
                <a:tc>
                  <a:txBody>
                    <a:bodyPr/>
                    <a:lstStyle/>
                    <a:p>
                      <a:pPr marL="0" marR="0">
                        <a:spcBef>
                          <a:spcPts val="0"/>
                        </a:spcBef>
                        <a:spcAft>
                          <a:spcPts val="0"/>
                        </a:spcAft>
                      </a:pPr>
                      <a:r>
                        <a:rPr lang="en-US" sz="1800" dirty="0">
                          <a:effectLst/>
                          <a:latin typeface="+mn-lt"/>
                          <a:ea typeface="Times New Roman"/>
                          <a:cs typeface="Calibri"/>
                        </a:rPr>
                        <a:t>90% of P3 Color gamut</a:t>
                      </a:r>
                      <a:endParaRPr lang="en-US" sz="1800" dirty="0">
                        <a:effectLst/>
                        <a:latin typeface="+mn-lt"/>
                        <a:ea typeface="MS Mincho"/>
                        <a:cs typeface="Times New Roman"/>
                      </a:endParaRPr>
                    </a:p>
                  </a:txBody>
                  <a:tcPr marL="68580" marR="68580" marT="0" marB="0"/>
                </a:tc>
                <a:tc>
                  <a:txBody>
                    <a:bodyPr/>
                    <a:lstStyle/>
                    <a:p>
                      <a:pPr marL="0" marR="0" algn="ctr">
                        <a:spcBef>
                          <a:spcPts val="0"/>
                        </a:spcBef>
                        <a:spcAft>
                          <a:spcPts val="0"/>
                        </a:spcAft>
                      </a:pPr>
                      <a:r>
                        <a:rPr lang="en-US" sz="1800" dirty="0">
                          <a:effectLst/>
                          <a:latin typeface="+mn-lt"/>
                          <a:ea typeface="Times New Roman"/>
                          <a:cs typeface="Calibri"/>
                        </a:rPr>
                        <a:t>10</a:t>
                      </a:r>
                      <a:endParaRPr lang="en-US" sz="1800" dirty="0">
                        <a:effectLst/>
                        <a:latin typeface="+mn-lt"/>
                        <a:ea typeface="MS Mincho"/>
                        <a:cs typeface="Times New Roman"/>
                      </a:endParaRPr>
                    </a:p>
                  </a:txBody>
                  <a:tcPr marL="68580" marR="68580" marT="0" marB="0"/>
                </a:tc>
              </a:tr>
              <a:tr h="426720">
                <a:tc>
                  <a:txBody>
                    <a:bodyPr/>
                    <a:lstStyle/>
                    <a:p>
                      <a:pPr marL="0" marR="0">
                        <a:spcBef>
                          <a:spcPts val="0"/>
                        </a:spcBef>
                        <a:spcAft>
                          <a:spcPts val="0"/>
                        </a:spcAft>
                      </a:pPr>
                      <a:r>
                        <a:rPr lang="en-US" sz="1800" dirty="0">
                          <a:effectLst/>
                          <a:latin typeface="+mn-lt"/>
                          <a:ea typeface="Times New Roman"/>
                          <a:cs typeface="Calibri"/>
                        </a:rPr>
                        <a:t>Tablet 7”- 12.9”</a:t>
                      </a:r>
                      <a:endParaRPr lang="en-US" sz="1800" dirty="0">
                        <a:effectLst/>
                        <a:latin typeface="+mn-lt"/>
                        <a:ea typeface="MS Mincho"/>
                        <a:cs typeface="Times New Roman"/>
                      </a:endParaRPr>
                    </a:p>
                  </a:txBody>
                  <a:tcPr marL="68580" marR="68580" marT="0" marB="0"/>
                </a:tc>
                <a:tc>
                  <a:txBody>
                    <a:bodyPr/>
                    <a:lstStyle/>
                    <a:p>
                      <a:pPr marL="0" marR="0">
                        <a:spcBef>
                          <a:spcPts val="0"/>
                        </a:spcBef>
                        <a:spcAft>
                          <a:spcPts val="0"/>
                        </a:spcAft>
                      </a:pPr>
                      <a:r>
                        <a:rPr lang="en-US" sz="1800" dirty="0">
                          <a:effectLst/>
                          <a:latin typeface="+mn-lt"/>
                          <a:ea typeface="Times New Roman"/>
                          <a:cs typeface="Calibri"/>
                        </a:rPr>
                        <a:t>60 </a:t>
                      </a:r>
                      <a:r>
                        <a:rPr lang="en-US" sz="1800" dirty="0" smtClean="0">
                          <a:effectLst/>
                          <a:latin typeface="+mn-lt"/>
                          <a:ea typeface="Times New Roman"/>
                          <a:cs typeface="Calibri"/>
                        </a:rPr>
                        <a:t>pixels/degree</a:t>
                      </a:r>
                      <a:endParaRPr lang="en-US" sz="1800" dirty="0">
                        <a:effectLst/>
                        <a:latin typeface="+mn-lt"/>
                        <a:ea typeface="MS Mincho"/>
                        <a:cs typeface="Times New Roman"/>
                      </a:endParaRPr>
                    </a:p>
                  </a:txBody>
                  <a:tcPr marL="68580" marR="68580" marT="0" marB="0"/>
                </a:tc>
                <a:tc>
                  <a:txBody>
                    <a:bodyPr/>
                    <a:lstStyle/>
                    <a:p>
                      <a:pPr marL="0" marR="0">
                        <a:spcBef>
                          <a:spcPts val="0"/>
                        </a:spcBef>
                        <a:spcAft>
                          <a:spcPts val="0"/>
                        </a:spcAft>
                      </a:pPr>
                      <a:r>
                        <a:rPr lang="en-US" sz="1800" dirty="0">
                          <a:effectLst/>
                          <a:latin typeface="+mn-lt"/>
                          <a:ea typeface="Times New Roman"/>
                          <a:cs typeface="Calibri"/>
                        </a:rPr>
                        <a:t>.0005-540 </a:t>
                      </a:r>
                      <a:r>
                        <a:rPr lang="en-US" sz="1800" dirty="0" smtClean="0">
                          <a:effectLst/>
                          <a:latin typeface="+mn-lt"/>
                          <a:ea typeface="Times New Roman"/>
                          <a:cs typeface="Calibri"/>
                        </a:rPr>
                        <a:t>nits</a:t>
                      </a:r>
                      <a:endParaRPr lang="en-US" sz="1800" dirty="0">
                        <a:effectLst/>
                        <a:latin typeface="+mn-lt"/>
                        <a:ea typeface="MS Mincho"/>
                        <a:cs typeface="Times New Roman"/>
                      </a:endParaRPr>
                    </a:p>
                  </a:txBody>
                  <a:tcPr marL="68580" marR="68580" marT="0" marB="0"/>
                </a:tc>
                <a:tc>
                  <a:txBody>
                    <a:bodyPr/>
                    <a:lstStyle/>
                    <a:p>
                      <a:pPr marL="0" marR="0">
                        <a:spcBef>
                          <a:spcPts val="0"/>
                        </a:spcBef>
                        <a:spcAft>
                          <a:spcPts val="0"/>
                        </a:spcAft>
                      </a:pPr>
                      <a:r>
                        <a:rPr lang="en-US" sz="1800" dirty="0">
                          <a:effectLst/>
                          <a:latin typeface="+mn-lt"/>
                          <a:ea typeface="Times New Roman"/>
                          <a:cs typeface="Calibri"/>
                        </a:rPr>
                        <a:t>90% of P3 Color gamut</a:t>
                      </a:r>
                      <a:endParaRPr lang="en-US" sz="1800" dirty="0">
                        <a:effectLst/>
                        <a:latin typeface="+mn-lt"/>
                        <a:ea typeface="MS Mincho"/>
                        <a:cs typeface="Times New Roman"/>
                      </a:endParaRPr>
                    </a:p>
                  </a:txBody>
                  <a:tcPr marL="68580" marR="68580" marT="0" marB="0"/>
                </a:tc>
                <a:tc>
                  <a:txBody>
                    <a:bodyPr/>
                    <a:lstStyle/>
                    <a:p>
                      <a:pPr marL="0" marR="0" algn="ctr">
                        <a:spcBef>
                          <a:spcPts val="0"/>
                        </a:spcBef>
                        <a:spcAft>
                          <a:spcPts val="0"/>
                        </a:spcAft>
                      </a:pPr>
                      <a:r>
                        <a:rPr lang="en-US" sz="1800" dirty="0">
                          <a:effectLst/>
                          <a:latin typeface="+mn-lt"/>
                          <a:ea typeface="Times New Roman"/>
                          <a:cs typeface="Calibri"/>
                        </a:rPr>
                        <a:t>10</a:t>
                      </a:r>
                      <a:endParaRPr lang="en-US" sz="1800" dirty="0">
                        <a:effectLst/>
                        <a:latin typeface="+mn-lt"/>
                        <a:ea typeface="MS Mincho"/>
                        <a:cs typeface="Times New Roman"/>
                      </a:endParaRPr>
                    </a:p>
                  </a:txBody>
                  <a:tcPr marL="68580" marR="68580" marT="0" marB="0"/>
                </a:tc>
              </a:tr>
              <a:tr h="213360">
                <a:tc>
                  <a:txBody>
                    <a:bodyPr/>
                    <a:lstStyle/>
                    <a:p>
                      <a:pPr marL="0" marR="0">
                        <a:spcBef>
                          <a:spcPts val="0"/>
                        </a:spcBef>
                        <a:spcAft>
                          <a:spcPts val="0"/>
                        </a:spcAft>
                      </a:pPr>
                      <a:r>
                        <a:rPr lang="en-US" sz="1800" dirty="0" smtClean="0">
                          <a:effectLst/>
                          <a:latin typeface="+mn-lt"/>
                          <a:ea typeface="Times New Roman"/>
                          <a:cs typeface="Calibri"/>
                        </a:rPr>
                        <a:t>Laptop </a:t>
                      </a:r>
                      <a:r>
                        <a:rPr lang="en-US" sz="1800" dirty="0">
                          <a:effectLst/>
                          <a:latin typeface="+mn-lt"/>
                          <a:ea typeface="Times New Roman"/>
                          <a:cs typeface="Calibri"/>
                        </a:rPr>
                        <a:t>9.5”- 18”</a:t>
                      </a:r>
                      <a:endParaRPr lang="en-US" sz="1800" dirty="0">
                        <a:effectLst/>
                        <a:latin typeface="+mn-lt"/>
                        <a:ea typeface="MS Mincho"/>
                        <a:cs typeface="Times New Roman"/>
                      </a:endParaRPr>
                    </a:p>
                  </a:txBody>
                  <a:tcPr marL="68580" marR="68580" marT="0" marB="0"/>
                </a:tc>
                <a:tc>
                  <a:txBody>
                    <a:bodyPr/>
                    <a:lstStyle/>
                    <a:p>
                      <a:pPr marL="0" marR="0">
                        <a:spcBef>
                          <a:spcPts val="0"/>
                        </a:spcBef>
                        <a:spcAft>
                          <a:spcPts val="0"/>
                        </a:spcAft>
                      </a:pPr>
                      <a:r>
                        <a:rPr lang="en-US" sz="1800" dirty="0">
                          <a:effectLst/>
                          <a:latin typeface="+mn-lt"/>
                          <a:ea typeface="Times New Roman"/>
                          <a:cs typeface="Calibri"/>
                        </a:rPr>
                        <a:t>60 </a:t>
                      </a:r>
                      <a:r>
                        <a:rPr lang="en-US" sz="1800" dirty="0" smtClean="0">
                          <a:effectLst/>
                          <a:latin typeface="+mn-lt"/>
                          <a:ea typeface="Times New Roman"/>
                          <a:cs typeface="Calibri"/>
                        </a:rPr>
                        <a:t>pixels/degree</a:t>
                      </a:r>
                      <a:endParaRPr lang="en-US" sz="1800" dirty="0">
                        <a:effectLst/>
                        <a:latin typeface="+mn-lt"/>
                        <a:ea typeface="MS Mincho"/>
                        <a:cs typeface="Times New Roman"/>
                      </a:endParaRPr>
                    </a:p>
                  </a:txBody>
                  <a:tcPr marL="68580" marR="68580" marT="0" marB="0"/>
                </a:tc>
                <a:tc>
                  <a:txBody>
                    <a:bodyPr/>
                    <a:lstStyle/>
                    <a:p>
                      <a:pPr marL="0" marR="0">
                        <a:spcBef>
                          <a:spcPts val="0"/>
                        </a:spcBef>
                        <a:spcAft>
                          <a:spcPts val="0"/>
                        </a:spcAft>
                      </a:pPr>
                      <a:r>
                        <a:rPr lang="en-US" sz="1800" dirty="0" smtClean="0">
                          <a:solidFill>
                            <a:srgbClr val="FF0000"/>
                          </a:solidFill>
                          <a:effectLst/>
                          <a:latin typeface="+mn-lt"/>
                          <a:ea typeface="Times New Roman"/>
                          <a:cs typeface="Calibri"/>
                        </a:rPr>
                        <a:t> </a:t>
                      </a:r>
                      <a:r>
                        <a:rPr lang="en-US" sz="1800" dirty="0" smtClean="0">
                          <a:effectLst/>
                          <a:latin typeface="+mn-lt"/>
                          <a:ea typeface="Times New Roman"/>
                          <a:cs typeface="Calibri"/>
                        </a:rPr>
                        <a:t>.</a:t>
                      </a:r>
                      <a:r>
                        <a:rPr lang="en-US" sz="1800" dirty="0">
                          <a:effectLst/>
                          <a:latin typeface="+mn-lt"/>
                          <a:ea typeface="Times New Roman"/>
                          <a:cs typeface="Calibri"/>
                        </a:rPr>
                        <a:t>0005-540 nits</a:t>
                      </a:r>
                      <a:endParaRPr lang="en-US" sz="1800" dirty="0">
                        <a:effectLst/>
                        <a:latin typeface="+mn-lt"/>
                        <a:ea typeface="MS Mincho"/>
                        <a:cs typeface="Times New Roman"/>
                      </a:endParaRPr>
                    </a:p>
                    <a:p>
                      <a:pPr marL="0" marR="0">
                        <a:spcBef>
                          <a:spcPts val="0"/>
                        </a:spcBef>
                        <a:spcAft>
                          <a:spcPts val="0"/>
                        </a:spcAft>
                      </a:pPr>
                      <a:r>
                        <a:rPr lang="en-US" sz="1800" dirty="0" smtClean="0">
                          <a:effectLst/>
                          <a:latin typeface="+mn-lt"/>
                          <a:ea typeface="Times New Roman"/>
                          <a:cs typeface="Calibri"/>
                        </a:rPr>
                        <a:t>          or</a:t>
                      </a:r>
                      <a:endParaRPr lang="en-US" sz="1800" dirty="0">
                        <a:effectLst/>
                        <a:latin typeface="+mn-lt"/>
                        <a:ea typeface="MS Mincho"/>
                        <a:cs typeface="Times New Roman"/>
                      </a:endParaRPr>
                    </a:p>
                    <a:p>
                      <a:pPr marL="0" marR="0">
                        <a:spcBef>
                          <a:spcPts val="0"/>
                        </a:spcBef>
                        <a:spcAft>
                          <a:spcPts val="0"/>
                        </a:spcAft>
                      </a:pPr>
                      <a:r>
                        <a:rPr lang="en-US" sz="1800" baseline="0" dirty="0" smtClean="0">
                          <a:solidFill>
                            <a:srgbClr val="FF0000"/>
                          </a:solidFill>
                          <a:effectLst/>
                          <a:latin typeface="+mn-lt"/>
                          <a:ea typeface="Times New Roman"/>
                          <a:cs typeface="Calibri"/>
                        </a:rPr>
                        <a:t> </a:t>
                      </a:r>
                      <a:r>
                        <a:rPr lang="en-US" sz="1800" dirty="0" smtClean="0">
                          <a:solidFill>
                            <a:srgbClr val="FF0000"/>
                          </a:solidFill>
                          <a:effectLst/>
                          <a:latin typeface="+mn-lt"/>
                          <a:ea typeface="Times New Roman"/>
                          <a:cs typeface="Calibri"/>
                        </a:rPr>
                        <a:t> </a:t>
                      </a:r>
                      <a:r>
                        <a:rPr lang="en-US" sz="1800" dirty="0">
                          <a:effectLst/>
                          <a:latin typeface="+mn-lt"/>
                          <a:ea typeface="Times New Roman"/>
                          <a:cs typeface="Calibri"/>
                        </a:rPr>
                        <a:t>0.1-600 nits</a:t>
                      </a:r>
                      <a:endParaRPr lang="en-US" sz="1800" dirty="0">
                        <a:effectLst/>
                        <a:latin typeface="+mn-lt"/>
                        <a:ea typeface="MS Mincho"/>
                        <a:cs typeface="Times New Roman"/>
                      </a:endParaRPr>
                    </a:p>
                  </a:txBody>
                  <a:tcPr marL="68580" marR="68580" marT="0" marB="0"/>
                </a:tc>
                <a:tc>
                  <a:txBody>
                    <a:bodyPr/>
                    <a:lstStyle/>
                    <a:p>
                      <a:pPr marL="0" marR="0">
                        <a:spcBef>
                          <a:spcPts val="0"/>
                        </a:spcBef>
                        <a:spcAft>
                          <a:spcPts val="0"/>
                        </a:spcAft>
                      </a:pPr>
                      <a:r>
                        <a:rPr lang="en-US" sz="1800" dirty="0">
                          <a:effectLst/>
                          <a:latin typeface="+mn-lt"/>
                          <a:ea typeface="Times New Roman"/>
                          <a:cs typeface="Calibri"/>
                        </a:rPr>
                        <a:t>90% of P3 Color gamut</a:t>
                      </a:r>
                      <a:endParaRPr lang="en-US" sz="1800" dirty="0">
                        <a:effectLst/>
                        <a:latin typeface="+mn-lt"/>
                        <a:ea typeface="MS Mincho"/>
                        <a:cs typeface="Times New Roman"/>
                      </a:endParaRPr>
                    </a:p>
                  </a:txBody>
                  <a:tcPr marL="68580" marR="68580" marT="0" marB="0"/>
                </a:tc>
                <a:tc>
                  <a:txBody>
                    <a:bodyPr/>
                    <a:lstStyle/>
                    <a:p>
                      <a:pPr marL="0" marR="0" algn="ctr">
                        <a:spcBef>
                          <a:spcPts val="0"/>
                        </a:spcBef>
                        <a:spcAft>
                          <a:spcPts val="0"/>
                        </a:spcAft>
                      </a:pPr>
                      <a:r>
                        <a:rPr lang="en-US" sz="1800" dirty="0">
                          <a:effectLst/>
                          <a:latin typeface="+mn-lt"/>
                          <a:ea typeface="Times New Roman"/>
                          <a:cs typeface="Calibri"/>
                        </a:rPr>
                        <a:t>10</a:t>
                      </a:r>
                      <a:endParaRPr lang="en-US" sz="1800" dirty="0">
                        <a:effectLst/>
                        <a:latin typeface="+mn-lt"/>
                        <a:ea typeface="MS Mincho"/>
                        <a:cs typeface="Times New Roman"/>
                      </a:endParaRPr>
                    </a:p>
                  </a:txBody>
                  <a:tcPr marL="68580" marR="68580" marT="0" marB="0"/>
                </a:tc>
              </a:tr>
            </a:tbl>
          </a:graphicData>
        </a:graphic>
      </p:graphicFrame>
    </p:spTree>
    <p:extLst>
      <p:ext uri="{BB962C8B-B14F-4D97-AF65-F5344CB8AC3E}">
        <p14:creationId xmlns:p14="http://schemas.microsoft.com/office/powerpoint/2010/main" val="10752383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98860" y="1430866"/>
            <a:ext cx="4884273" cy="2611458"/>
          </a:xfrm>
          <a:prstGeom prst="rect">
            <a:avLst/>
          </a:prstGeom>
        </p:spPr>
      </p:pic>
      <p:pic>
        <p:nvPicPr>
          <p:cNvPr id="4" name="Picture 3" descr="Header_Sourc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400" y="4933950"/>
            <a:ext cx="9169400" cy="216500"/>
          </a:xfrm>
          <a:prstGeom prst="rect">
            <a:avLst/>
          </a:prstGeom>
        </p:spPr>
      </p:pic>
      <p:sp>
        <p:nvSpPr>
          <p:cNvPr id="6" name="Rectangle 5"/>
          <p:cNvSpPr/>
          <p:nvPr/>
        </p:nvSpPr>
        <p:spPr>
          <a:xfrm>
            <a:off x="228600" y="1809750"/>
            <a:ext cx="4114800" cy="2298065"/>
          </a:xfrm>
          <a:prstGeom prst="rect">
            <a:avLst/>
          </a:prstGeom>
        </p:spPr>
        <p:txBody>
          <a:bodyPr wrap="square">
            <a:spAutoFit/>
          </a:bodyPr>
          <a:lstStyle/>
          <a:p>
            <a:pPr>
              <a:lnSpc>
                <a:spcPct val="120000"/>
              </a:lnSpc>
              <a:tabLst>
                <a:tab pos="457200" algn="l"/>
              </a:tabLst>
              <a:defRPr sz="1400">
                <a:solidFill>
                  <a:srgbClr val="69737A"/>
                </a:solidFill>
                <a:latin typeface="Calibri Light"/>
                <a:ea typeface="Calibri Light"/>
                <a:cs typeface="Calibri Light"/>
                <a:sym typeface="Calibri Light"/>
              </a:defRPr>
            </a:pPr>
            <a:r>
              <a:rPr lang="en-US" sz="2000" b="1" dirty="0" smtClean="0">
                <a:solidFill>
                  <a:srgbClr val="0FABE4"/>
                </a:solidFill>
                <a:latin typeface="Arial"/>
                <a:cs typeface="Arial"/>
              </a:rPr>
              <a:t>The</a:t>
            </a:r>
            <a:r>
              <a:rPr lang="en-US" sz="2000" b="1" dirty="0" smtClean="0">
                <a:solidFill>
                  <a:srgbClr val="1297DB"/>
                </a:solidFill>
                <a:latin typeface="Arial"/>
                <a:cs typeface="Arial"/>
              </a:rPr>
              <a:t> </a:t>
            </a:r>
            <a:r>
              <a:rPr lang="en-US" sz="2000" b="1" dirty="0" smtClean="0">
                <a:solidFill>
                  <a:srgbClr val="0A0467"/>
                </a:solidFill>
                <a:latin typeface="Arial"/>
                <a:ea typeface="Calibri Light"/>
                <a:cs typeface="Arial"/>
                <a:sym typeface="Calibri Light"/>
              </a:rPr>
              <a:t>MOBILE </a:t>
            </a:r>
            <a:r>
              <a:rPr lang="en-US" sz="2000" b="1" dirty="0">
                <a:solidFill>
                  <a:srgbClr val="0A0467"/>
                </a:solidFill>
                <a:latin typeface="Arial"/>
                <a:ea typeface="Calibri Light"/>
                <a:cs typeface="Arial"/>
                <a:sym typeface="Calibri Light"/>
              </a:rPr>
              <a:t>HDR PREMIUM </a:t>
            </a:r>
            <a:r>
              <a:rPr lang="en-US" sz="2000" b="1" dirty="0">
                <a:solidFill>
                  <a:srgbClr val="0FABE4"/>
                </a:solidFill>
                <a:latin typeface="Arial"/>
                <a:ea typeface="Calibri Light"/>
                <a:cs typeface="Arial"/>
                <a:sym typeface="Calibri Light"/>
              </a:rPr>
              <a:t>logo </a:t>
            </a:r>
            <a:r>
              <a:rPr lang="en-US" sz="2000" b="1" dirty="0" smtClean="0">
                <a:solidFill>
                  <a:srgbClr val="0FABE4"/>
                </a:solidFill>
                <a:latin typeface="Arial"/>
                <a:ea typeface="Calibri Light"/>
                <a:cs typeface="Arial"/>
                <a:sym typeface="Calibri Light"/>
              </a:rPr>
              <a:t>confirms </a:t>
            </a:r>
            <a:r>
              <a:rPr lang="en-US" sz="2000" b="1" dirty="0">
                <a:solidFill>
                  <a:srgbClr val="0FABE4"/>
                </a:solidFill>
                <a:latin typeface="Arial"/>
                <a:ea typeface="Calibri Light"/>
                <a:cs typeface="Arial"/>
                <a:sym typeface="Calibri Light"/>
              </a:rPr>
              <a:t>that a device </a:t>
            </a:r>
            <a:r>
              <a:rPr lang="en-US" sz="2000" b="1" dirty="0" smtClean="0">
                <a:solidFill>
                  <a:srgbClr val="0FABE4"/>
                </a:solidFill>
                <a:latin typeface="Arial"/>
                <a:ea typeface="Calibri Light"/>
                <a:cs typeface="Arial"/>
                <a:sym typeface="Calibri Light"/>
              </a:rPr>
              <a:t>meets the </a:t>
            </a:r>
            <a:r>
              <a:rPr lang="en-US" sz="2000" b="1" dirty="0">
                <a:solidFill>
                  <a:srgbClr val="0FABE4"/>
                </a:solidFill>
                <a:latin typeface="Arial"/>
                <a:ea typeface="Calibri Light"/>
                <a:cs typeface="Arial"/>
                <a:sym typeface="Calibri Light"/>
              </a:rPr>
              <a:t>UHDA</a:t>
            </a:r>
            <a:r>
              <a:rPr lang="en-US" sz="2000" b="1" dirty="0" smtClean="0">
                <a:solidFill>
                  <a:srgbClr val="0FABE4"/>
                </a:solidFill>
                <a:latin typeface="Arial"/>
                <a:ea typeface="Calibri Light"/>
                <a:cs typeface="Arial"/>
                <a:sym typeface="Calibri Light"/>
              </a:rPr>
              <a:t>-defined </a:t>
            </a:r>
            <a:r>
              <a:rPr lang="en-US" sz="2000" b="1" dirty="0">
                <a:solidFill>
                  <a:srgbClr val="0FABE4"/>
                </a:solidFill>
                <a:latin typeface="Arial"/>
                <a:ea typeface="Calibri Light"/>
                <a:cs typeface="Arial"/>
                <a:sym typeface="Calibri Light"/>
              </a:rPr>
              <a:t>performance criteria </a:t>
            </a:r>
            <a:r>
              <a:rPr lang="en-US" sz="2000" b="1" dirty="0" smtClean="0">
                <a:solidFill>
                  <a:srgbClr val="0FABE4"/>
                </a:solidFill>
                <a:latin typeface="Arial"/>
                <a:ea typeface="Calibri Light"/>
                <a:cs typeface="Arial"/>
                <a:sym typeface="Calibri Light"/>
              </a:rPr>
              <a:t>and </a:t>
            </a:r>
            <a:r>
              <a:rPr lang="en-US" sz="2000" b="1" dirty="0">
                <a:solidFill>
                  <a:srgbClr val="0FABE4"/>
                </a:solidFill>
                <a:latin typeface="Arial"/>
                <a:ea typeface="Calibri Light"/>
                <a:cs typeface="Arial"/>
                <a:sym typeface="Calibri Light"/>
              </a:rPr>
              <a:t>delivers a consistent premium experience. </a:t>
            </a:r>
            <a:endParaRPr lang="en-US" sz="2000" b="1" dirty="0">
              <a:solidFill>
                <a:srgbClr val="0FABE4"/>
              </a:solidFill>
              <a:latin typeface="Arial"/>
              <a:ea typeface="Calibri Light"/>
              <a:cs typeface="Arial"/>
            </a:endParaRPr>
          </a:p>
        </p:txBody>
      </p:sp>
      <p:pic>
        <p:nvPicPr>
          <p:cNvPr id="17" name="Picture 16" descr="Header_Sourc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9144000" cy="514350"/>
          </a:xfrm>
          <a:prstGeom prst="rect">
            <a:avLst/>
          </a:prstGeom>
        </p:spPr>
      </p:pic>
      <p:pic>
        <p:nvPicPr>
          <p:cNvPr id="19" name="Picture 18" descr="UHD_Alliance_Logo_FINAL_white.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04800" y="77856"/>
            <a:ext cx="1136090" cy="360294"/>
          </a:xfrm>
          <a:prstGeom prst="rect">
            <a:avLst/>
          </a:prstGeom>
        </p:spPr>
      </p:pic>
    </p:spTree>
    <p:extLst>
      <p:ext uri="{BB962C8B-B14F-4D97-AF65-F5344CB8AC3E}">
        <p14:creationId xmlns:p14="http://schemas.microsoft.com/office/powerpoint/2010/main" val="12363415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der_Sourc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400" y="4946050"/>
            <a:ext cx="9169400" cy="216500"/>
          </a:xfrm>
          <a:prstGeom prst="rect">
            <a:avLst/>
          </a:prstGeom>
        </p:spPr>
      </p:pic>
      <p:pic>
        <p:nvPicPr>
          <p:cNvPr id="10" name="Picture 9" descr="Header_Sourc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0"/>
            <a:ext cx="9144000" cy="514350"/>
          </a:xfrm>
          <a:prstGeom prst="rect">
            <a:avLst/>
          </a:prstGeom>
        </p:spPr>
      </p:pic>
      <p:pic>
        <p:nvPicPr>
          <p:cNvPr id="12" name="Picture 11" descr="UHD_Alliance_Logo_FINAL_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4800" y="77856"/>
            <a:ext cx="1136090" cy="360294"/>
          </a:xfrm>
          <a:prstGeom prst="rect">
            <a:avLst/>
          </a:prstGeom>
        </p:spPr>
      </p:pic>
      <p:sp>
        <p:nvSpPr>
          <p:cNvPr id="8" name="Rectangle 7"/>
          <p:cNvSpPr/>
          <p:nvPr/>
        </p:nvSpPr>
        <p:spPr>
          <a:xfrm>
            <a:off x="228599" y="579374"/>
            <a:ext cx="8170333" cy="523220"/>
          </a:xfrm>
          <a:prstGeom prst="rect">
            <a:avLst/>
          </a:prstGeom>
        </p:spPr>
        <p:txBody>
          <a:bodyPr wrap="square">
            <a:spAutoFit/>
          </a:bodyPr>
          <a:lstStyle/>
          <a:p>
            <a:pPr>
              <a:lnSpc>
                <a:spcPct val="120000"/>
              </a:lnSpc>
              <a:tabLst>
                <a:tab pos="457200" algn="l"/>
              </a:tabLst>
              <a:defRPr sz="1400">
                <a:solidFill>
                  <a:srgbClr val="69737A"/>
                </a:solidFill>
                <a:latin typeface="Calibri Light"/>
                <a:ea typeface="Calibri Light"/>
                <a:cs typeface="Calibri Light"/>
                <a:sym typeface="Calibri Light"/>
              </a:defRPr>
            </a:pPr>
            <a:r>
              <a:rPr lang="en-US" sz="2400" b="1" dirty="0" smtClean="0">
                <a:solidFill>
                  <a:srgbClr val="0FABE4"/>
                </a:solidFill>
                <a:latin typeface="Arial"/>
                <a:cs typeface="Arial"/>
              </a:rPr>
              <a:t>Certification &amp; Logo Licensing Program</a:t>
            </a:r>
            <a:endParaRPr lang="en-US" sz="1600" dirty="0">
              <a:latin typeface="Arial"/>
              <a:cs typeface="Arial"/>
            </a:endParaRPr>
          </a:p>
        </p:txBody>
      </p:sp>
      <p:sp>
        <p:nvSpPr>
          <p:cNvPr id="18" name="Rectangle 17"/>
          <p:cNvSpPr/>
          <p:nvPr/>
        </p:nvSpPr>
        <p:spPr>
          <a:xfrm>
            <a:off x="304799" y="1276350"/>
            <a:ext cx="8475133" cy="3334246"/>
          </a:xfrm>
          <a:prstGeom prst="rect">
            <a:avLst/>
          </a:prstGeom>
        </p:spPr>
        <p:txBody>
          <a:bodyPr wrap="square">
            <a:spAutoFit/>
          </a:bodyPr>
          <a:lstStyle/>
          <a:p>
            <a:pPr marL="285750" indent="-285750">
              <a:lnSpc>
                <a:spcPct val="120000"/>
              </a:lnSpc>
              <a:buFont typeface="Wingdings" charset="2"/>
              <a:buChar char="§"/>
              <a:tabLst>
                <a:tab pos="457200" algn="l"/>
              </a:tabLst>
              <a:defRPr sz="1400">
                <a:solidFill>
                  <a:srgbClr val="69737A"/>
                </a:solidFill>
                <a:latin typeface="Calibri Light"/>
                <a:ea typeface="Calibri Light"/>
                <a:cs typeface="Calibri Light"/>
                <a:sym typeface="Calibri Light"/>
              </a:defRPr>
            </a:pPr>
            <a:r>
              <a:rPr lang="en-US" sz="1600" b="1" dirty="0" smtClean="0">
                <a:solidFill>
                  <a:srgbClr val="0FABE4"/>
                </a:solidFill>
                <a:latin typeface="Arial"/>
                <a:cs typeface="Arial"/>
              </a:rPr>
              <a:t>Test Specifications </a:t>
            </a:r>
            <a:r>
              <a:rPr lang="en-US" sz="1600" dirty="0">
                <a:solidFill>
                  <a:srgbClr val="69737A"/>
                </a:solidFill>
                <a:latin typeface="Arial"/>
                <a:ea typeface="Calibri Light"/>
                <a:cs typeface="Arial"/>
              </a:rPr>
              <a:t>clearly define </a:t>
            </a:r>
            <a:r>
              <a:rPr lang="en-US" sz="1600" dirty="0" smtClean="0">
                <a:solidFill>
                  <a:srgbClr val="69737A"/>
                </a:solidFill>
                <a:latin typeface="Arial"/>
                <a:ea typeface="Calibri Light"/>
                <a:cs typeface="Arial"/>
              </a:rPr>
              <a:t>the testing methodologies to ensure compliance with all aspects of the Technical Specifications.</a:t>
            </a:r>
          </a:p>
          <a:p>
            <a:pPr marL="285750" indent="-285750">
              <a:lnSpc>
                <a:spcPct val="120000"/>
              </a:lnSpc>
              <a:buFont typeface="Wingdings" charset="2"/>
              <a:buChar char="§"/>
              <a:tabLst>
                <a:tab pos="457200" algn="l"/>
              </a:tabLst>
              <a:defRPr sz="1400">
                <a:solidFill>
                  <a:srgbClr val="69737A"/>
                </a:solidFill>
                <a:latin typeface="Calibri Light"/>
                <a:ea typeface="Calibri Light"/>
                <a:cs typeface="Calibri Light"/>
                <a:sym typeface="Calibri Light"/>
              </a:defRPr>
            </a:pPr>
            <a:endParaRPr lang="en-US" sz="1600" dirty="0">
              <a:solidFill>
                <a:srgbClr val="69737A"/>
              </a:solidFill>
              <a:latin typeface="Arial"/>
              <a:ea typeface="Calibri Light"/>
              <a:cs typeface="Arial"/>
            </a:endParaRPr>
          </a:p>
          <a:p>
            <a:pPr marL="285750" indent="-285750">
              <a:lnSpc>
                <a:spcPct val="120000"/>
              </a:lnSpc>
              <a:buFont typeface="Wingdings" charset="2"/>
              <a:buChar char="§"/>
              <a:tabLst>
                <a:tab pos="457200" algn="l"/>
              </a:tabLst>
              <a:defRPr sz="1400">
                <a:solidFill>
                  <a:srgbClr val="69737A"/>
                </a:solidFill>
                <a:latin typeface="Calibri Light"/>
                <a:ea typeface="Calibri Light"/>
                <a:cs typeface="Calibri Light"/>
                <a:sym typeface="Calibri Light"/>
              </a:defRPr>
            </a:pPr>
            <a:r>
              <a:rPr lang="en-US" sz="1600" b="1" dirty="0">
                <a:solidFill>
                  <a:srgbClr val="0FABE4"/>
                </a:solidFill>
                <a:latin typeface="Arial"/>
                <a:ea typeface="Calibri Light"/>
                <a:cs typeface="Arial"/>
              </a:rPr>
              <a:t>Multiple </a:t>
            </a:r>
            <a:r>
              <a:rPr lang="en-US" sz="1600" b="1" dirty="0" smtClean="0">
                <a:solidFill>
                  <a:srgbClr val="0FABE4"/>
                </a:solidFill>
                <a:latin typeface="Arial"/>
                <a:ea typeface="Calibri Light"/>
                <a:cs typeface="Arial"/>
              </a:rPr>
              <a:t>Authorized Test Centers </a:t>
            </a:r>
            <a:r>
              <a:rPr lang="en-US" sz="1600" dirty="0" smtClean="0">
                <a:solidFill>
                  <a:srgbClr val="69737A"/>
                </a:solidFill>
                <a:latin typeface="Arial"/>
                <a:cs typeface="Arial"/>
              </a:rPr>
              <a:t>have been established to independently </a:t>
            </a:r>
            <a:r>
              <a:rPr lang="en-US" sz="1600" dirty="0">
                <a:solidFill>
                  <a:srgbClr val="69737A"/>
                </a:solidFill>
                <a:latin typeface="Arial"/>
                <a:cs typeface="Arial"/>
              </a:rPr>
              <a:t>test and certify products for compliance with respective </a:t>
            </a:r>
            <a:r>
              <a:rPr lang="en-US" sz="1600" dirty="0" smtClean="0">
                <a:solidFill>
                  <a:srgbClr val="69737A"/>
                </a:solidFill>
                <a:latin typeface="Arial"/>
                <a:cs typeface="Arial"/>
              </a:rPr>
              <a:t>specifications.</a:t>
            </a:r>
          </a:p>
          <a:p>
            <a:pPr marL="285750" indent="-285750">
              <a:lnSpc>
                <a:spcPct val="120000"/>
              </a:lnSpc>
              <a:buFont typeface="Wingdings" charset="2"/>
              <a:buChar char="§"/>
              <a:tabLst>
                <a:tab pos="457200" algn="l"/>
              </a:tabLst>
              <a:defRPr sz="1400">
                <a:solidFill>
                  <a:srgbClr val="69737A"/>
                </a:solidFill>
                <a:latin typeface="Calibri Light"/>
                <a:ea typeface="Calibri Light"/>
                <a:cs typeface="Calibri Light"/>
                <a:sym typeface="Calibri Light"/>
              </a:defRPr>
            </a:pPr>
            <a:endParaRPr lang="en-US" sz="1600" b="1" dirty="0">
              <a:solidFill>
                <a:srgbClr val="69737A"/>
              </a:solidFill>
              <a:latin typeface="Arial"/>
              <a:cs typeface="Arial"/>
            </a:endParaRPr>
          </a:p>
          <a:p>
            <a:pPr marL="285750" indent="-285750">
              <a:lnSpc>
                <a:spcPct val="120000"/>
              </a:lnSpc>
              <a:buFont typeface="Wingdings" charset="2"/>
              <a:buChar char="§"/>
              <a:tabLst>
                <a:tab pos="457200" algn="l"/>
              </a:tabLst>
              <a:defRPr sz="1400">
                <a:solidFill>
                  <a:srgbClr val="69737A"/>
                </a:solidFill>
                <a:latin typeface="Calibri Light"/>
                <a:ea typeface="Calibri Light"/>
                <a:cs typeface="Calibri Light"/>
                <a:sym typeface="Calibri Light"/>
              </a:defRPr>
            </a:pPr>
            <a:r>
              <a:rPr lang="en-US" sz="1600" b="1" dirty="0" smtClean="0">
                <a:solidFill>
                  <a:srgbClr val="0FABE4"/>
                </a:solidFill>
                <a:latin typeface="Arial"/>
                <a:cs typeface="Arial"/>
              </a:rPr>
              <a:t>Licensing</a:t>
            </a:r>
            <a:r>
              <a:rPr lang="en-US" sz="1600" b="1" dirty="0">
                <a:solidFill>
                  <a:srgbClr val="0FABE4"/>
                </a:solidFill>
                <a:latin typeface="Arial"/>
                <a:cs typeface="Arial"/>
              </a:rPr>
              <a:t>: </a:t>
            </a:r>
            <a:r>
              <a:rPr lang="en-US" sz="1600" dirty="0">
                <a:solidFill>
                  <a:srgbClr val="69737A"/>
                </a:solidFill>
                <a:latin typeface="Arial"/>
                <a:cs typeface="Arial"/>
              </a:rPr>
              <a:t>Companies interested in developing ULTRA HD PREMIUM products </a:t>
            </a:r>
            <a:r>
              <a:rPr lang="en-US" sz="1600" dirty="0" smtClean="0">
                <a:solidFill>
                  <a:srgbClr val="69737A"/>
                </a:solidFill>
                <a:latin typeface="Arial"/>
                <a:cs typeface="Arial"/>
              </a:rPr>
              <a:t>may obtain </a:t>
            </a:r>
            <a:r>
              <a:rPr lang="en-US" sz="1600" dirty="0">
                <a:solidFill>
                  <a:srgbClr val="69737A"/>
                </a:solidFill>
                <a:latin typeface="Arial"/>
                <a:cs typeface="Arial"/>
              </a:rPr>
              <a:t>the specification and license the logo by contacting:	  	</a:t>
            </a:r>
            <a:r>
              <a:rPr lang="en-US" sz="1600" u="sng" dirty="0" smtClean="0">
                <a:latin typeface="Arial" panose="020B0604020202020204" pitchFamily="34" charset="0"/>
                <a:cs typeface="Arial" panose="020B0604020202020204" pitchFamily="34" charset="0"/>
                <a:sym typeface="Calibri Light"/>
                <a:hlinkClick r:id="rId6"/>
              </a:rPr>
              <a:t>http</a:t>
            </a:r>
            <a:r>
              <a:rPr lang="en-US" sz="1600" u="sng" dirty="0">
                <a:latin typeface="Arial" panose="020B0604020202020204" pitchFamily="34" charset="0"/>
                <a:cs typeface="Arial" panose="020B0604020202020204" pitchFamily="34" charset="0"/>
                <a:sym typeface="Calibri Light"/>
                <a:hlinkClick r:id="rId6"/>
              </a:rPr>
              <a:t>://www.uhdalliance.org/contact-us/</a:t>
            </a:r>
            <a:endParaRPr lang="en-US" sz="1600" u="sng" dirty="0">
              <a:latin typeface="Arial" panose="020B0604020202020204" pitchFamily="34" charset="0"/>
              <a:cs typeface="Arial" panose="020B0604020202020204" pitchFamily="34" charset="0"/>
              <a:sym typeface="Calibri Light"/>
            </a:endParaRPr>
          </a:p>
          <a:p>
            <a:pPr marL="285750" indent="-285750">
              <a:lnSpc>
                <a:spcPct val="120000"/>
              </a:lnSpc>
              <a:buFont typeface="Wingdings" charset="2"/>
              <a:buChar char="§"/>
              <a:tabLst>
                <a:tab pos="457200" algn="l"/>
              </a:tabLst>
              <a:defRPr sz="1400">
                <a:solidFill>
                  <a:srgbClr val="69737A"/>
                </a:solidFill>
                <a:latin typeface="Calibri Light"/>
                <a:ea typeface="Calibri Light"/>
                <a:cs typeface="Calibri Light"/>
                <a:sym typeface="Calibri Light"/>
              </a:defRPr>
            </a:pPr>
            <a:endParaRPr lang="en-US" sz="1600" b="1" dirty="0" smtClean="0">
              <a:solidFill>
                <a:srgbClr val="0FABE4"/>
              </a:solidFill>
              <a:latin typeface="Arial"/>
              <a:ea typeface="Calibri Light"/>
              <a:cs typeface="Arial"/>
            </a:endParaRPr>
          </a:p>
          <a:p>
            <a:pPr marL="285750" indent="-285750">
              <a:lnSpc>
                <a:spcPct val="120000"/>
              </a:lnSpc>
              <a:buFont typeface="Wingdings" charset="2"/>
              <a:buChar char="§"/>
              <a:tabLst>
                <a:tab pos="457200" algn="l"/>
              </a:tabLst>
              <a:defRPr sz="1400">
                <a:solidFill>
                  <a:srgbClr val="69737A"/>
                </a:solidFill>
                <a:latin typeface="Calibri Light"/>
                <a:ea typeface="Calibri Light"/>
                <a:cs typeface="Calibri Light"/>
                <a:sym typeface="Calibri Light"/>
              </a:defRPr>
            </a:pPr>
            <a:endParaRPr lang="en-US" sz="1600" b="1" dirty="0" smtClean="0">
              <a:solidFill>
                <a:srgbClr val="0FABE4"/>
              </a:solidFill>
              <a:latin typeface="Arial"/>
              <a:ea typeface="Calibri Light"/>
              <a:cs typeface="Arial"/>
            </a:endParaRPr>
          </a:p>
        </p:txBody>
      </p:sp>
    </p:spTree>
    <p:extLst>
      <p:ext uri="{BB962C8B-B14F-4D97-AF65-F5344CB8AC3E}">
        <p14:creationId xmlns:p14="http://schemas.microsoft.com/office/powerpoint/2010/main" val="245243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coming Next ? </a:t>
            </a:r>
            <a:endParaRPr lang="en-US" dirty="0"/>
          </a:p>
        </p:txBody>
      </p:sp>
      <p:sp>
        <p:nvSpPr>
          <p:cNvPr id="4" name="Rounded Rectangle 3"/>
          <p:cNvSpPr/>
          <p:nvPr/>
        </p:nvSpPr>
        <p:spPr>
          <a:xfrm>
            <a:off x="843887" y="1276350"/>
            <a:ext cx="2133600" cy="4572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Interop</a:t>
            </a:r>
          </a:p>
        </p:txBody>
      </p:sp>
      <p:sp>
        <p:nvSpPr>
          <p:cNvPr id="5" name="Rounded Rectangle 4"/>
          <p:cNvSpPr/>
          <p:nvPr/>
        </p:nvSpPr>
        <p:spPr>
          <a:xfrm>
            <a:off x="4419600" y="1276350"/>
            <a:ext cx="4032913" cy="4572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June’17 plug fest  </a:t>
            </a:r>
          </a:p>
          <a:p>
            <a:pPr algn="ctr"/>
            <a:r>
              <a:rPr lang="en-US" dirty="0" smtClean="0"/>
              <a:t>DTG/German platform  </a:t>
            </a:r>
            <a:endParaRPr lang="en-US" dirty="0"/>
          </a:p>
        </p:txBody>
      </p:sp>
      <p:sp>
        <p:nvSpPr>
          <p:cNvPr id="6" name="Rounded Rectangle 5"/>
          <p:cNvSpPr/>
          <p:nvPr/>
        </p:nvSpPr>
        <p:spPr>
          <a:xfrm>
            <a:off x="832513" y="1885523"/>
            <a:ext cx="2133600" cy="45805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Guideline (Phase </a:t>
            </a:r>
            <a:r>
              <a:rPr lang="en-US" dirty="0" smtClean="0"/>
              <a:t>B)</a:t>
            </a:r>
            <a:endParaRPr lang="en-US" dirty="0"/>
          </a:p>
        </p:txBody>
      </p:sp>
      <p:sp>
        <p:nvSpPr>
          <p:cNvPr id="7" name="Rounded Rectangle 6"/>
          <p:cNvSpPr/>
          <p:nvPr/>
        </p:nvSpPr>
        <p:spPr>
          <a:xfrm>
            <a:off x="4449170" y="1853383"/>
            <a:ext cx="4052819" cy="46886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HDRs, NGA, </a:t>
            </a:r>
            <a:r>
              <a:rPr lang="en-US" smtClean="0"/>
              <a:t>Backward compatibility, OTT Live,…</a:t>
            </a:r>
            <a:endParaRPr lang="en-US" dirty="0"/>
          </a:p>
        </p:txBody>
      </p:sp>
      <p:sp>
        <p:nvSpPr>
          <p:cNvPr id="8" name="Rounded Rectangle 7"/>
          <p:cNvSpPr/>
          <p:nvPr/>
        </p:nvSpPr>
        <p:spPr>
          <a:xfrm>
            <a:off x="831377" y="2496120"/>
            <a:ext cx="2133600" cy="4572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ATSC 3.0 </a:t>
            </a:r>
            <a:endParaRPr lang="en-US" dirty="0"/>
          </a:p>
        </p:txBody>
      </p:sp>
      <p:sp>
        <p:nvSpPr>
          <p:cNvPr id="9" name="Rounded Rectangle 8"/>
          <p:cNvSpPr/>
          <p:nvPr/>
        </p:nvSpPr>
        <p:spPr>
          <a:xfrm>
            <a:off x="4457697" y="2495124"/>
            <a:ext cx="4032913" cy="4572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Meeting in Korea (Fall’17)</a:t>
            </a:r>
            <a:endParaRPr lang="en-US" dirty="0"/>
          </a:p>
        </p:txBody>
      </p:sp>
      <p:sp>
        <p:nvSpPr>
          <p:cNvPr id="10" name="Rounded Rectangle 9"/>
          <p:cNvSpPr/>
          <p:nvPr/>
        </p:nvSpPr>
        <p:spPr>
          <a:xfrm>
            <a:off x="826827" y="3180497"/>
            <a:ext cx="2133600" cy="45805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Liaison </a:t>
            </a:r>
            <a:endParaRPr lang="en-US" dirty="0"/>
          </a:p>
        </p:txBody>
      </p:sp>
      <p:sp>
        <p:nvSpPr>
          <p:cNvPr id="11" name="Rounded Rectangle 10"/>
          <p:cNvSpPr/>
          <p:nvPr/>
        </p:nvSpPr>
        <p:spPr>
          <a:xfrm>
            <a:off x="4447743" y="3148357"/>
            <a:ext cx="4052819" cy="46886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Work closer with UHD Alliance  on Broadcast </a:t>
            </a:r>
            <a:endParaRPr lang="en-US" dirty="0"/>
          </a:p>
        </p:txBody>
      </p:sp>
      <p:sp>
        <p:nvSpPr>
          <p:cNvPr id="12" name="Rounded Rectangle 11"/>
          <p:cNvSpPr/>
          <p:nvPr/>
        </p:nvSpPr>
        <p:spPr>
          <a:xfrm>
            <a:off x="843887" y="3790950"/>
            <a:ext cx="2133600" cy="4572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Communication </a:t>
            </a:r>
            <a:endParaRPr lang="en-US" dirty="0"/>
          </a:p>
        </p:txBody>
      </p:sp>
      <p:sp>
        <p:nvSpPr>
          <p:cNvPr id="13" name="Rounded Rectangle 12"/>
          <p:cNvSpPr/>
          <p:nvPr/>
        </p:nvSpPr>
        <p:spPr>
          <a:xfrm>
            <a:off x="4461680" y="3790950"/>
            <a:ext cx="4032913" cy="4572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Considering </a:t>
            </a:r>
            <a:r>
              <a:rPr lang="en-US" smtClean="0"/>
              <a:t>booth at </a:t>
            </a:r>
            <a:r>
              <a:rPr lang="en-US" dirty="0" smtClean="0"/>
              <a:t>IBC</a:t>
            </a:r>
            <a:endParaRPr lang="en-US" dirty="0"/>
          </a:p>
        </p:txBody>
      </p:sp>
    </p:spTree>
    <p:extLst>
      <p:ext uri="{BB962C8B-B14F-4D97-AF65-F5344CB8AC3E}">
        <p14:creationId xmlns:p14="http://schemas.microsoft.com/office/powerpoint/2010/main" val="1680013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UHD HDR Session Agenda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8867289"/>
              </p:ext>
            </p:extLst>
          </p:nvPr>
        </p:nvGraphicFramePr>
        <p:xfrm>
          <a:off x="457200" y="1047750"/>
          <a:ext cx="8229600" cy="3352800"/>
        </p:xfrm>
        <a:graphic>
          <a:graphicData uri="http://schemas.openxmlformats.org/drawingml/2006/table">
            <a:tbl>
              <a:tblPr firstCol="1" bandRow="1">
                <a:tableStyleId>{0660B408-B3CF-4A94-85FC-2B1E0A45F4A2}</a:tableStyleId>
              </a:tblPr>
              <a:tblGrid>
                <a:gridCol w="4114800"/>
                <a:gridCol w="4114800"/>
              </a:tblGrid>
              <a:tr h="0">
                <a:tc>
                  <a:txBody>
                    <a:bodyPr/>
                    <a:lstStyle/>
                    <a:p>
                      <a:pPr algn="r">
                        <a:spcBef>
                          <a:spcPts val="300"/>
                        </a:spcBef>
                        <a:spcAft>
                          <a:spcPts val="300"/>
                        </a:spcAft>
                      </a:pPr>
                      <a:r>
                        <a:rPr lang="en-US" sz="2000" dirty="0"/>
                        <a:t>Introduction and forum progress</a:t>
                      </a:r>
                      <a:endParaRPr lang="en-GB" sz="2000" b="0" dirty="0">
                        <a:solidFill>
                          <a:srgbClr val="002060"/>
                        </a:solidFill>
                      </a:endParaRPr>
                    </a:p>
                  </a:txBody>
                  <a:tcPr marL="68580" marR="68580" marT="0" marB="0" anchor="ctr"/>
                </a:tc>
                <a:tc>
                  <a:txBody>
                    <a:bodyPr/>
                    <a:lstStyle/>
                    <a:p>
                      <a:pPr marL="0" indent="0" algn="l">
                        <a:spcAft>
                          <a:spcPts val="0"/>
                        </a:spcAft>
                        <a:buFont typeface="Arial" charset="0"/>
                        <a:buNone/>
                      </a:pPr>
                      <a:r>
                        <a:rPr lang="en-US" sz="2000" dirty="0"/>
                        <a:t>Thierry </a:t>
                      </a:r>
                      <a:r>
                        <a:rPr lang="en-US" sz="2000" dirty="0" err="1" smtClean="0"/>
                        <a:t>Fautier</a:t>
                      </a:r>
                      <a:r>
                        <a:rPr lang="en-US" sz="2000" dirty="0" smtClean="0"/>
                        <a:t>, Forum </a:t>
                      </a:r>
                      <a:r>
                        <a:rPr lang="en-US" sz="2000" dirty="0"/>
                        <a:t>President</a:t>
                      </a:r>
                      <a:endParaRPr lang="en-GB" sz="2000" b="0" dirty="0">
                        <a:solidFill>
                          <a:srgbClr val="002060"/>
                        </a:solidFill>
                      </a:endParaRPr>
                    </a:p>
                  </a:txBody>
                  <a:tcPr marL="68580" marR="68580" marT="0" marB="0" anchor="ctr"/>
                </a:tc>
              </a:tr>
              <a:tr h="0">
                <a:tc>
                  <a:txBody>
                    <a:bodyPr/>
                    <a:lstStyle/>
                    <a:p>
                      <a:pPr algn="r">
                        <a:spcBef>
                          <a:spcPts val="300"/>
                        </a:spcBef>
                        <a:spcAft>
                          <a:spcPts val="300"/>
                        </a:spcAft>
                      </a:pPr>
                      <a:r>
                        <a:rPr lang="en-US" sz="2000" dirty="0"/>
                        <a:t>HDR </a:t>
                      </a:r>
                      <a:r>
                        <a:rPr lang="en-US" sz="2000" dirty="0" smtClean="0"/>
                        <a:t>101</a:t>
                      </a:r>
                      <a:endParaRPr lang="en-GB" sz="2000" b="0" dirty="0">
                        <a:solidFill>
                          <a:srgbClr val="002060"/>
                        </a:solidFill>
                      </a:endParaRPr>
                    </a:p>
                  </a:txBody>
                  <a:tcPr marL="68580" marR="68580" marT="0" marB="0" anchor="ctr"/>
                </a:tc>
                <a:tc>
                  <a:txBody>
                    <a:bodyPr/>
                    <a:lstStyle/>
                    <a:p>
                      <a:pPr marL="0" indent="0" algn="l">
                        <a:spcAft>
                          <a:spcPts val="0"/>
                        </a:spcAft>
                        <a:buFont typeface="Arial" charset="0"/>
                        <a:buNone/>
                      </a:pPr>
                      <a:r>
                        <a:rPr lang="en-US" sz="2000" dirty="0"/>
                        <a:t>Matthew </a:t>
                      </a:r>
                      <a:r>
                        <a:rPr lang="en-US" sz="2000" dirty="0" smtClean="0"/>
                        <a:t>Goldman </a:t>
                      </a:r>
                      <a:r>
                        <a:rPr lang="en-US" sz="2000" dirty="0"/>
                        <a:t>(Ericsson)</a:t>
                      </a:r>
                      <a:endParaRPr lang="en-GB" sz="2000" b="0" dirty="0">
                        <a:solidFill>
                          <a:srgbClr val="002060"/>
                        </a:solidFill>
                      </a:endParaRPr>
                    </a:p>
                  </a:txBody>
                  <a:tcPr marL="68580" marR="68580" marT="0" marB="0" anchor="ctr"/>
                </a:tc>
              </a:tr>
              <a:tr h="0">
                <a:tc>
                  <a:txBody>
                    <a:bodyPr/>
                    <a:lstStyle/>
                    <a:p>
                      <a:pPr algn="r">
                        <a:spcBef>
                          <a:spcPts val="300"/>
                        </a:spcBef>
                        <a:spcAft>
                          <a:spcPts val="300"/>
                        </a:spcAft>
                      </a:pPr>
                      <a:r>
                        <a:rPr lang="en-US" sz="2000" dirty="0" smtClean="0"/>
                        <a:t>Interoperability lessons learnt so far</a:t>
                      </a:r>
                      <a:endParaRPr lang="en-GB" sz="2000" b="0" dirty="0">
                        <a:solidFill>
                          <a:srgbClr val="002060"/>
                        </a:solidFill>
                      </a:endParaRPr>
                    </a:p>
                  </a:txBody>
                  <a:tcPr marL="68580" marR="68580" marT="0" marB="0" anchor="ctr"/>
                </a:tc>
                <a:tc>
                  <a:txBody>
                    <a:bodyPr/>
                    <a:lstStyle/>
                    <a:p>
                      <a:pPr marL="0" indent="0" algn="l">
                        <a:spcAft>
                          <a:spcPts val="0"/>
                        </a:spcAft>
                        <a:buFont typeface="Arial" charset="0"/>
                        <a:buNone/>
                      </a:pPr>
                      <a:r>
                        <a:rPr lang="en-US" sz="2000" dirty="0"/>
                        <a:t>Renard T. </a:t>
                      </a:r>
                      <a:r>
                        <a:rPr lang="en-US" sz="2000" dirty="0" smtClean="0"/>
                        <a:t>Jenkins </a:t>
                      </a:r>
                      <a:r>
                        <a:rPr lang="en-US" sz="2000" dirty="0"/>
                        <a:t>(PBS)</a:t>
                      </a:r>
                      <a:endParaRPr lang="en-GB" sz="2000" b="0" dirty="0">
                        <a:solidFill>
                          <a:srgbClr val="002060"/>
                        </a:solidFill>
                      </a:endParaRPr>
                    </a:p>
                  </a:txBody>
                  <a:tcPr marL="68580" marR="68580" marT="0" marB="0" anchor="ctr"/>
                </a:tc>
              </a:tr>
              <a:tr h="0">
                <a:tc>
                  <a:txBody>
                    <a:bodyPr/>
                    <a:lstStyle/>
                    <a:p>
                      <a:pPr algn="r">
                        <a:spcBef>
                          <a:spcPts val="300"/>
                        </a:spcBef>
                        <a:spcAft>
                          <a:spcPts val="300"/>
                        </a:spcAft>
                      </a:pPr>
                      <a:r>
                        <a:rPr lang="en-US" sz="2000" dirty="0"/>
                        <a:t>HDR in </a:t>
                      </a:r>
                      <a:r>
                        <a:rPr lang="en-US" sz="2000" dirty="0" smtClean="0"/>
                        <a:t>live services – </a:t>
                      </a:r>
                      <a:r>
                        <a:rPr lang="en-US" sz="2000" dirty="0"/>
                        <a:t>operator panel</a:t>
                      </a:r>
                      <a:endParaRPr lang="en-GB" sz="2000" b="0" dirty="0">
                        <a:solidFill>
                          <a:srgbClr val="002060"/>
                        </a:solidFill>
                      </a:endParaRPr>
                    </a:p>
                  </a:txBody>
                  <a:tcPr marL="68580" marR="68580" marT="0" marB="0" anchor="ctr"/>
                </a:tc>
                <a:tc>
                  <a:txBody>
                    <a:bodyPr/>
                    <a:lstStyle/>
                    <a:p>
                      <a:pPr marL="0" indent="0" algn="l">
                        <a:spcAft>
                          <a:spcPts val="0"/>
                        </a:spcAft>
                        <a:buFont typeface="Arial" charset="0"/>
                        <a:buNone/>
                      </a:pPr>
                      <a:r>
                        <a:rPr lang="en-US" sz="2000" dirty="0"/>
                        <a:t>Akira Shimazu (</a:t>
                      </a:r>
                      <a:r>
                        <a:rPr lang="en-US" sz="2000" dirty="0" err="1"/>
                        <a:t>SkyPerfect</a:t>
                      </a:r>
                      <a:r>
                        <a:rPr lang="en-US" sz="2000" dirty="0"/>
                        <a:t> TV),</a:t>
                      </a:r>
                      <a:endParaRPr lang="en-GB" sz="2000" dirty="0"/>
                    </a:p>
                    <a:p>
                      <a:pPr marL="0" indent="0" algn="l">
                        <a:spcAft>
                          <a:spcPts val="0"/>
                        </a:spcAft>
                        <a:buFont typeface="Arial" charset="0"/>
                        <a:buNone/>
                      </a:pPr>
                      <a:r>
                        <a:rPr lang="en-US" sz="2000" dirty="0"/>
                        <a:t>Renard T. Jenkins (PBS),</a:t>
                      </a:r>
                      <a:endParaRPr lang="en-GB" sz="2000" dirty="0"/>
                    </a:p>
                    <a:p>
                      <a:pPr marL="0" indent="0" algn="l">
                        <a:spcAft>
                          <a:spcPts val="0"/>
                        </a:spcAft>
                        <a:buFont typeface="Arial" charset="0"/>
                        <a:buNone/>
                      </a:pPr>
                      <a:r>
                        <a:rPr lang="en-US" sz="2000" dirty="0"/>
                        <a:t>Stephan Heimbecher (SKY</a:t>
                      </a:r>
                      <a:r>
                        <a:rPr lang="en-US" sz="2000" dirty="0" smtClean="0"/>
                        <a:t>).</a:t>
                      </a:r>
                      <a:endParaRPr lang="en-GB" sz="2000" b="0" dirty="0">
                        <a:solidFill>
                          <a:srgbClr val="002060"/>
                        </a:solidFill>
                      </a:endParaRPr>
                    </a:p>
                  </a:txBody>
                  <a:tcPr marL="68580" marR="68580" marT="0" marB="0" anchor="ctr"/>
                </a:tc>
              </a:tr>
              <a:tr h="0">
                <a:tc>
                  <a:txBody>
                    <a:bodyPr/>
                    <a:lstStyle/>
                    <a:p>
                      <a:pPr algn="r">
                        <a:spcBef>
                          <a:spcPts val="300"/>
                        </a:spcBef>
                        <a:spcAft>
                          <a:spcPts val="300"/>
                        </a:spcAft>
                      </a:pPr>
                      <a:r>
                        <a:rPr lang="en-US" sz="2000"/>
                        <a:t>Premium HDR: What are we doing to ensure a quality experience?</a:t>
                      </a:r>
                      <a:endParaRPr lang="en-GB" sz="2000" b="0">
                        <a:solidFill>
                          <a:srgbClr val="002060"/>
                        </a:solidFill>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indent="0" algn="l">
                        <a:spcAft>
                          <a:spcPts val="0"/>
                        </a:spcAft>
                        <a:buFont typeface="Arial" charset="0"/>
                        <a:buNone/>
                      </a:pPr>
                      <a:r>
                        <a:rPr lang="en-US" sz="2000" dirty="0"/>
                        <a:t>Mike Zink </a:t>
                      </a:r>
                      <a:r>
                        <a:rPr lang="en-US" sz="2000" dirty="0" smtClean="0"/>
                        <a:t>UHD Alliance (Warner Bros.)</a:t>
                      </a:r>
                      <a:endParaRPr lang="en-GB" sz="2000" b="0" dirty="0">
                        <a:solidFill>
                          <a:srgbClr val="002060"/>
                        </a:solidFill>
                      </a:endParaRPr>
                    </a:p>
                  </a:txBody>
                  <a:tcPr marL="68580" marR="68580" marT="0" marB="0" anchor="ctr">
                    <a:lnB w="12700" cap="flat" cmpd="sng" algn="ctr">
                      <a:solidFill>
                        <a:schemeClr val="tx1"/>
                      </a:solidFill>
                      <a:prstDash val="solid"/>
                      <a:round/>
                      <a:headEnd type="none" w="med" len="med"/>
                      <a:tailEnd type="none" w="med" len="med"/>
                    </a:lnB>
                  </a:tcPr>
                </a:tc>
              </a:tr>
              <a:tr h="0">
                <a:tc>
                  <a:txBody>
                    <a:bodyPr/>
                    <a:lstStyle/>
                    <a:p>
                      <a:pPr algn="r">
                        <a:spcBef>
                          <a:spcPts val="300"/>
                        </a:spcBef>
                        <a:spcAft>
                          <a:spcPts val="300"/>
                        </a:spcAft>
                      </a:pPr>
                      <a:r>
                        <a:rPr lang="en-US" sz="2000" dirty="0" smtClean="0"/>
                        <a:t>The analyst’s view on UHD </a:t>
                      </a:r>
                      <a:r>
                        <a:rPr lang="en-US" sz="2000" dirty="0"/>
                        <a:t>will be bringing in 2018 and beyond.</a:t>
                      </a:r>
                      <a:endParaRPr lang="en-GB" sz="2000" b="0" dirty="0">
                        <a:solidFill>
                          <a:srgbClr val="002060"/>
                        </a:solidFill>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indent="0" algn="l">
                        <a:spcAft>
                          <a:spcPts val="0"/>
                        </a:spcAft>
                        <a:buFont typeface="Arial" charset="0"/>
                        <a:buNone/>
                      </a:pPr>
                      <a:r>
                        <a:rPr lang="en-US" sz="2000" dirty="0"/>
                        <a:t>Colin Dixon (</a:t>
                      </a:r>
                      <a:r>
                        <a:rPr lang="en-US" sz="2000" dirty="0" err="1"/>
                        <a:t>nScreen</a:t>
                      </a:r>
                      <a:r>
                        <a:rPr lang="en-US" sz="2000" dirty="0"/>
                        <a:t> Media)</a:t>
                      </a:r>
                      <a:endParaRPr lang="en-GB" sz="2000" b="0" dirty="0">
                        <a:solidFill>
                          <a:srgbClr val="002060"/>
                        </a:solidFill>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0">
                <a:tc gridSpan="2">
                  <a:txBody>
                    <a:bodyPr/>
                    <a:lstStyle/>
                    <a:p>
                      <a:pPr marL="0" indent="0" algn="ctr">
                        <a:spcBef>
                          <a:spcPts val="300"/>
                        </a:spcBef>
                        <a:spcAft>
                          <a:spcPts val="300"/>
                        </a:spcAft>
                        <a:buFont typeface="Arial" charset="0"/>
                        <a:buNone/>
                      </a:pPr>
                      <a:r>
                        <a:rPr lang="en-US" sz="2000" dirty="0"/>
                        <a:t>Q&amp;A</a:t>
                      </a:r>
                      <a:endParaRPr lang="en-GB" sz="2000" b="0" dirty="0">
                        <a:solidFill>
                          <a:srgbClr val="002060"/>
                        </a:solidFill>
                      </a:endParaRPr>
                    </a:p>
                  </a:txBody>
                  <a:tcPr marL="68580" marR="68580" marT="0" marB="0" anchor="ctr">
                    <a:lnT w="12700" cap="flat" cmpd="sng" algn="ctr">
                      <a:solidFill>
                        <a:schemeClr val="tx1"/>
                      </a:solidFill>
                      <a:prstDash val="solid"/>
                      <a:round/>
                      <a:headEnd type="none" w="med" len="med"/>
                      <a:tailEnd type="none" w="med" len="med"/>
                    </a:lnT>
                  </a:tcPr>
                </a:tc>
                <a:tc hMerge="1">
                  <a:txBody>
                    <a:bodyPr/>
                    <a:lstStyle/>
                    <a:p>
                      <a:pPr marL="285750" indent="-285750" algn="l">
                        <a:spcAft>
                          <a:spcPts val="0"/>
                        </a:spcAft>
                        <a:buFont typeface="Arial" charset="0"/>
                        <a:buChar char="•"/>
                      </a:pPr>
                      <a:endParaRPr lang="en-GB" sz="2000" b="0" dirty="0">
                        <a:solidFill>
                          <a:srgbClr val="002060"/>
                        </a:solidFill>
                      </a:endParaRPr>
                    </a:p>
                  </a:txBody>
                  <a:tcPr marL="68580" marR="68580" marT="0" marB="0" anchor="ctr">
                    <a:solidFill>
                      <a:schemeClr val="bg1">
                        <a:lumMod val="95000"/>
                      </a:schemeClr>
                    </a:solidFill>
                  </a:tcPr>
                </a:tc>
              </a:tr>
            </a:tbl>
          </a:graphicData>
        </a:graphic>
      </p:graphicFrame>
    </p:spTree>
    <p:extLst>
      <p:ext uri="{BB962C8B-B14F-4D97-AF65-F5344CB8AC3E}">
        <p14:creationId xmlns:p14="http://schemas.microsoft.com/office/powerpoint/2010/main" val="16007528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829600" y="2248342"/>
            <a:ext cx="5508612" cy="760940"/>
          </a:xfrm>
        </p:spPr>
        <p:txBody>
          <a:bodyPr>
            <a:normAutofit/>
          </a:bodyPr>
          <a:lstStyle/>
          <a:p>
            <a:r>
              <a:rPr lang="en-US" sz="2100" dirty="0"/>
              <a:t>Toward UHD 2020</a:t>
            </a:r>
          </a:p>
        </p:txBody>
      </p:sp>
      <p:sp>
        <p:nvSpPr>
          <p:cNvPr id="3" name="2 Subtítulo"/>
          <p:cNvSpPr>
            <a:spLocks noGrp="1"/>
          </p:cNvSpPr>
          <p:nvPr>
            <p:ph type="subTitle" idx="1"/>
          </p:nvPr>
        </p:nvSpPr>
        <p:spPr>
          <a:xfrm>
            <a:off x="1844584" y="3314019"/>
            <a:ext cx="5478642" cy="305172"/>
          </a:xfrm>
        </p:spPr>
        <p:txBody>
          <a:bodyPr>
            <a:normAutofit fontScale="47500" lnSpcReduction="20000"/>
          </a:bodyPr>
          <a:lstStyle/>
          <a:p>
            <a:r>
              <a:rPr lang="en-US" dirty="0"/>
              <a:t>Colin Dixon, Founder &amp; Chief Analyst, nScreenMedia</a:t>
            </a:r>
          </a:p>
        </p:txBody>
      </p:sp>
      <p:sp>
        <p:nvSpPr>
          <p:cNvPr id="4" name="TextBox 3"/>
          <p:cNvSpPr txBox="1"/>
          <p:nvPr/>
        </p:nvSpPr>
        <p:spPr>
          <a:xfrm>
            <a:off x="2640360" y="3654440"/>
            <a:ext cx="3887090" cy="300082"/>
          </a:xfrm>
          <a:prstGeom prst="rect">
            <a:avLst/>
          </a:prstGeom>
          <a:noFill/>
        </p:spPr>
        <p:txBody>
          <a:bodyPr wrap="none" rtlCol="0">
            <a:spAutoFit/>
          </a:bodyPr>
          <a:lstStyle/>
          <a:p>
            <a:r>
              <a:rPr lang="en-US" sz="1350" dirty="0">
                <a:hlinkClick r:id="rId3"/>
              </a:rPr>
              <a:t>colin@nscreenmedia.com</a:t>
            </a:r>
            <a:r>
              <a:rPr lang="en-US" sz="1350" dirty="0"/>
              <a:t> | twitter: @</a:t>
            </a:r>
            <a:r>
              <a:rPr lang="en-US" sz="1350" dirty="0" err="1"/>
              <a:t>nscreenmedia</a:t>
            </a:r>
            <a:endParaRPr lang="en-US" sz="135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81399" y="590550"/>
            <a:ext cx="2005013" cy="725829"/>
          </a:xfrm>
          <a:prstGeom prst="rect">
            <a:avLst/>
          </a:prstGeom>
        </p:spPr>
      </p:pic>
    </p:spTree>
    <p:extLst>
      <p:ext uri="{BB962C8B-B14F-4D97-AF65-F5344CB8AC3E}">
        <p14:creationId xmlns:p14="http://schemas.microsoft.com/office/powerpoint/2010/main" val="3555136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solidFill>
                  <a:schemeClr val="tx1">
                    <a:lumMod val="85000"/>
                    <a:lumOff val="15000"/>
                  </a:schemeClr>
                </a:solidFill>
              </a:rPr>
              <a:t>Don’t expect much from UHD discs</a:t>
            </a:r>
          </a:p>
        </p:txBody>
      </p:sp>
      <p:sp>
        <p:nvSpPr>
          <p:cNvPr id="4" name="Content Placeholder 3"/>
          <p:cNvSpPr>
            <a:spLocks noGrp="1"/>
          </p:cNvSpPr>
          <p:nvPr>
            <p:ph idx="1"/>
          </p:nvPr>
        </p:nvSpPr>
        <p:spPr>
          <a:xfrm>
            <a:off x="927153" y="1257300"/>
            <a:ext cx="3416247" cy="3200400"/>
          </a:xfrm>
        </p:spPr>
        <p:txBody>
          <a:bodyPr>
            <a:normAutofit fontScale="47500" lnSpcReduction="20000"/>
          </a:bodyPr>
          <a:lstStyle/>
          <a:p>
            <a:pPr marL="0" indent="0">
              <a:buNone/>
            </a:pPr>
            <a:r>
              <a:rPr lang="en-US" dirty="0">
                <a:solidFill>
                  <a:schemeClr val="tx1">
                    <a:lumMod val="85000"/>
                    <a:lumOff val="15000"/>
                  </a:schemeClr>
                </a:solidFill>
              </a:rPr>
              <a:t>Early results for UHD Blu-ray look good</a:t>
            </a:r>
          </a:p>
          <a:p>
            <a:pPr marL="257175" indent="-257175"/>
            <a:r>
              <a:rPr lang="en-US" dirty="0">
                <a:solidFill>
                  <a:schemeClr val="tx1">
                    <a:lumMod val="85000"/>
                    <a:lumOff val="15000"/>
                  </a:schemeClr>
                </a:solidFill>
              </a:rPr>
              <a:t>Millionth UHD Blu-ray sold Oct 2016</a:t>
            </a:r>
          </a:p>
          <a:p>
            <a:endParaRPr lang="en-US" dirty="0">
              <a:solidFill>
                <a:schemeClr val="tx1">
                  <a:lumMod val="85000"/>
                  <a:lumOff val="15000"/>
                </a:schemeClr>
              </a:solidFill>
            </a:endParaRPr>
          </a:p>
          <a:p>
            <a:pPr marL="0" indent="0">
              <a:buNone/>
            </a:pPr>
            <a:r>
              <a:rPr lang="en-US" dirty="0">
                <a:solidFill>
                  <a:schemeClr val="tx1">
                    <a:lumMod val="85000"/>
                    <a:lumOff val="15000"/>
                  </a:schemeClr>
                </a:solidFill>
              </a:rPr>
              <a:t>But the long term trajectory for disc sales is down</a:t>
            </a:r>
          </a:p>
          <a:p>
            <a:pPr marL="257175" indent="-257175"/>
            <a:r>
              <a:rPr lang="en-US" dirty="0">
                <a:solidFill>
                  <a:schemeClr val="tx1">
                    <a:lumMod val="85000"/>
                    <a:lumOff val="15000"/>
                  </a:schemeClr>
                </a:solidFill>
              </a:rPr>
              <a:t>Disc sales $7.8B in the US in 2013</a:t>
            </a:r>
          </a:p>
          <a:p>
            <a:pPr marL="257175" indent="-257175"/>
            <a:r>
              <a:rPr lang="en-US" dirty="0">
                <a:solidFill>
                  <a:schemeClr val="tx1">
                    <a:lumMod val="85000"/>
                    <a:lumOff val="15000"/>
                  </a:schemeClr>
                </a:solidFill>
              </a:rPr>
              <a:t>$5.5B in 2016</a:t>
            </a:r>
          </a:p>
          <a:p>
            <a:endParaRPr lang="en-US" dirty="0">
              <a:solidFill>
                <a:schemeClr val="tx1">
                  <a:lumMod val="85000"/>
                  <a:lumOff val="15000"/>
                </a:schemeClr>
              </a:solidFill>
            </a:endParaRPr>
          </a:p>
          <a:p>
            <a:pPr marL="0" indent="0">
              <a:buNone/>
            </a:pPr>
            <a:r>
              <a:rPr lang="en-US" dirty="0">
                <a:solidFill>
                  <a:schemeClr val="tx1">
                    <a:lumMod val="85000"/>
                    <a:lumOff val="15000"/>
                  </a:schemeClr>
                </a:solidFill>
              </a:rPr>
              <a:t>Consumers are swapping disc ownership for SVOD library access</a:t>
            </a:r>
          </a:p>
          <a:p>
            <a:pPr marL="257175" indent="-257175"/>
            <a:r>
              <a:rPr lang="en-US" dirty="0">
                <a:solidFill>
                  <a:schemeClr val="tx1">
                    <a:lumMod val="85000"/>
                    <a:lumOff val="15000"/>
                  </a:schemeClr>
                </a:solidFill>
              </a:rPr>
              <a:t>SVOD US revenue in 2013: $3.2B</a:t>
            </a:r>
          </a:p>
          <a:p>
            <a:pPr marL="257175" indent="-257175"/>
            <a:r>
              <a:rPr lang="en-US" dirty="0">
                <a:solidFill>
                  <a:schemeClr val="tx1">
                    <a:lumMod val="85000"/>
                    <a:lumOff val="15000"/>
                  </a:schemeClr>
                </a:solidFill>
              </a:rPr>
              <a:t>$6.2B in 2016</a:t>
            </a:r>
          </a:p>
          <a:p>
            <a:endParaRPr lang="en-US" dirty="0">
              <a:solidFill>
                <a:schemeClr val="tx1">
                  <a:lumMod val="85000"/>
                  <a:lumOff val="15000"/>
                </a:schemeClr>
              </a:solidFill>
            </a:endParaRPr>
          </a:p>
          <a:p>
            <a:endParaRPr lang="en-US" dirty="0">
              <a:solidFill>
                <a:schemeClr val="tx1">
                  <a:lumMod val="85000"/>
                  <a:lumOff val="15000"/>
                </a:schemeClr>
              </a:solidFill>
            </a:endParaRPr>
          </a:p>
          <a:p>
            <a:endParaRPr lang="en-US" dirty="0">
              <a:solidFill>
                <a:schemeClr val="tx1">
                  <a:lumMod val="85000"/>
                  <a:lumOff val="15000"/>
                </a:schemeClr>
              </a:solidFill>
            </a:endParaRPr>
          </a:p>
          <a:p>
            <a:endParaRPr lang="en-US" dirty="0">
              <a:solidFill>
                <a:schemeClr val="tx1">
                  <a:lumMod val="85000"/>
                  <a:lumOff val="15000"/>
                </a:schemeClr>
              </a:solidFill>
            </a:endParaRPr>
          </a:p>
        </p:txBody>
      </p:sp>
      <p:sp>
        <p:nvSpPr>
          <p:cNvPr id="2" name="Slide Number Placeholder 1"/>
          <p:cNvSpPr>
            <a:spLocks noGrp="1"/>
          </p:cNvSpPr>
          <p:nvPr>
            <p:ph type="sldNum" sz="quarter" idx="12"/>
          </p:nvPr>
        </p:nvSpPr>
        <p:spPr/>
        <p:txBody>
          <a:bodyPr/>
          <a:lstStyle/>
          <a:p>
            <a:fld id="{EBC59CA8-6FE4-4E80-90FF-E4CC8392D1FB}" type="slidenum">
              <a:rPr lang="en-US" smtClean="0"/>
              <a:pPr/>
              <a:t>52</a:t>
            </a:fld>
            <a:endParaRPr lang="en-US"/>
          </a:p>
        </p:txBody>
      </p:sp>
      <p:graphicFrame>
        <p:nvGraphicFramePr>
          <p:cNvPr id="7" name="Chart 6">
            <a:extLst>
              <a:ext uri="{FF2B5EF4-FFF2-40B4-BE49-F238E27FC236}">
                <a16:creationId xmlns="" xmlns:a16="http://schemas.microsoft.com/office/drawing/2014/main" id="{00000000-0008-0000-0000-000005000000}"/>
              </a:ext>
            </a:extLst>
          </p:cNvPr>
          <p:cNvGraphicFramePr>
            <a:graphicFrameLocks/>
          </p:cNvGraphicFramePr>
          <p:nvPr>
            <p:extLst/>
          </p:nvPr>
        </p:nvGraphicFramePr>
        <p:xfrm>
          <a:off x="4857749" y="819150"/>
          <a:ext cx="4129353" cy="18467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 xmlns:a16="http://schemas.microsoft.com/office/drawing/2014/main" id="{00000000-0008-0000-0000-000006000000}"/>
              </a:ext>
            </a:extLst>
          </p:cNvPr>
          <p:cNvGraphicFramePr>
            <a:graphicFrameLocks/>
          </p:cNvGraphicFramePr>
          <p:nvPr>
            <p:extLst/>
          </p:nvPr>
        </p:nvGraphicFramePr>
        <p:xfrm>
          <a:off x="4857749" y="2665943"/>
          <a:ext cx="4129353" cy="1849702"/>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200" y="133350"/>
            <a:ext cx="1143001" cy="413775"/>
          </a:xfrm>
          <a:prstGeom prst="rect">
            <a:avLst/>
          </a:prstGeom>
        </p:spPr>
      </p:pic>
    </p:spTree>
    <p:extLst>
      <p:ext uri="{BB962C8B-B14F-4D97-AF65-F5344CB8AC3E}">
        <p14:creationId xmlns:p14="http://schemas.microsoft.com/office/powerpoint/2010/main" val="547477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immediate future of UHD is streaming</a:t>
            </a:r>
          </a:p>
        </p:txBody>
      </p:sp>
      <p:sp>
        <p:nvSpPr>
          <p:cNvPr id="3" name="Content Placeholder 2"/>
          <p:cNvSpPr>
            <a:spLocks noGrp="1"/>
          </p:cNvSpPr>
          <p:nvPr>
            <p:ph idx="1"/>
          </p:nvPr>
        </p:nvSpPr>
        <p:spPr>
          <a:xfrm>
            <a:off x="457200" y="1200151"/>
            <a:ext cx="8229600" cy="3276599"/>
          </a:xfrm>
        </p:spPr>
        <p:txBody>
          <a:bodyPr>
            <a:normAutofit fontScale="55000" lnSpcReduction="20000"/>
          </a:bodyPr>
          <a:lstStyle/>
          <a:p>
            <a:pPr marL="0" indent="0">
              <a:buNone/>
            </a:pPr>
            <a:r>
              <a:rPr lang="en-US" dirty="0"/>
              <a:t>There is some movement with linear TV</a:t>
            </a:r>
          </a:p>
          <a:p>
            <a:pPr marL="257175" indent="-257175"/>
            <a:r>
              <a:rPr lang="en-US" dirty="0"/>
              <a:t>Japan says it will be all-UHD by 2025</a:t>
            </a:r>
          </a:p>
          <a:p>
            <a:pPr marL="814388" lvl="1" indent="-257175"/>
            <a:r>
              <a:rPr lang="en-US" dirty="0"/>
              <a:t>“In Japan, public and private sectors are working together to promote 4K and 8K. We have formulated the Road Map as a common goal for the stakeholders such as broadcasters and equipment manufacturers and government.” Masayuki </a:t>
            </a:r>
            <a:r>
              <a:rPr lang="en-US" dirty="0" err="1"/>
              <a:t>Suga</a:t>
            </a:r>
            <a:r>
              <a:rPr lang="en-US" dirty="0"/>
              <a:t>, Deputy Director, Ministry of Internal Affairs and Communications, Japan</a:t>
            </a:r>
          </a:p>
          <a:p>
            <a:pPr marL="814388" lvl="1" indent="-257175"/>
            <a:r>
              <a:rPr lang="en-US" dirty="0"/>
              <a:t>Japan Olympics in 2020 is a major driver for this</a:t>
            </a:r>
          </a:p>
          <a:p>
            <a:pPr marL="257175" indent="-257175"/>
            <a:r>
              <a:rPr lang="en-US" dirty="0"/>
              <a:t>DirecTV will live broadcast The Masters in UHD on two dedicated channels</a:t>
            </a:r>
          </a:p>
          <a:p>
            <a:endParaRPr lang="en-US" dirty="0"/>
          </a:p>
          <a:p>
            <a:pPr marL="0" indent="0">
              <a:buNone/>
            </a:pPr>
            <a:r>
              <a:rPr lang="en-US" dirty="0"/>
              <a:t>No other regions talking about broad rollout of UHD linear support </a:t>
            </a:r>
          </a:p>
          <a:p>
            <a:pPr marL="257175" indent="-257175"/>
            <a:r>
              <a:rPr lang="en-US" dirty="0"/>
              <a:t>For example, no timeline for ATSC 3.0 rollout in the US</a:t>
            </a:r>
          </a:p>
          <a:p>
            <a:pPr marL="814388" lvl="1" indent="-257175"/>
            <a:r>
              <a:rPr lang="en-US" dirty="0"/>
              <a:t>No firm commit from broadcasters </a:t>
            </a:r>
          </a:p>
          <a:p>
            <a:pPr marL="814388" lvl="1" indent="-257175"/>
            <a:r>
              <a:rPr lang="en-US" dirty="0"/>
              <a:t>Major cable companies using broadband to deliver UHD</a:t>
            </a:r>
          </a:p>
          <a:p>
            <a:pPr marL="257175" indent="-257175"/>
            <a:endParaRPr lang="en-US" dirty="0"/>
          </a:p>
          <a:p>
            <a:endParaRPr lang="en-US" dirty="0"/>
          </a:p>
        </p:txBody>
      </p:sp>
      <p:sp>
        <p:nvSpPr>
          <p:cNvPr id="4" name="Slide Number Placeholder 3"/>
          <p:cNvSpPr>
            <a:spLocks noGrp="1"/>
          </p:cNvSpPr>
          <p:nvPr>
            <p:ph type="sldNum" sz="quarter" idx="12"/>
          </p:nvPr>
        </p:nvSpPr>
        <p:spPr/>
        <p:txBody>
          <a:bodyPr/>
          <a:lstStyle/>
          <a:p>
            <a:fld id="{EBE0167F-F3DB-461F-A749-63FF46B26B9F}" type="slidenum">
              <a:rPr lang="es-AR" smtClean="0"/>
              <a:t>53</a:t>
            </a:fld>
            <a:endParaRPr lang="es-AR"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00" y="133350"/>
            <a:ext cx="1143001" cy="413775"/>
          </a:xfrm>
          <a:prstGeom prst="rect">
            <a:avLst/>
          </a:prstGeom>
        </p:spPr>
      </p:pic>
    </p:spTree>
    <p:extLst>
      <p:ext uri="{BB962C8B-B14F-4D97-AF65-F5344CB8AC3E}">
        <p14:creationId xmlns:p14="http://schemas.microsoft.com/office/powerpoint/2010/main" val="5637918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Streaming UHD reach</a:t>
            </a:r>
          </a:p>
        </p:txBody>
      </p:sp>
      <p:sp>
        <p:nvSpPr>
          <p:cNvPr id="3" name="Content Placeholder 2"/>
          <p:cNvSpPr>
            <a:spLocks noGrp="1"/>
          </p:cNvSpPr>
          <p:nvPr>
            <p:ph idx="1"/>
          </p:nvPr>
        </p:nvSpPr>
        <p:spPr>
          <a:xfrm>
            <a:off x="457200" y="1006152"/>
            <a:ext cx="4953000" cy="3588471"/>
          </a:xfrm>
        </p:spPr>
        <p:txBody>
          <a:bodyPr>
            <a:normAutofit fontScale="47500" lnSpcReduction="20000"/>
          </a:bodyPr>
          <a:lstStyle/>
          <a:p>
            <a:pPr marL="0" indent="0">
              <a:buNone/>
            </a:pPr>
            <a:r>
              <a:rPr lang="en-US" dirty="0"/>
              <a:t>Just 8 countries have average broadband connection speeds 20+Mbps</a:t>
            </a:r>
          </a:p>
          <a:p>
            <a:pPr marL="257175" indent="-257175"/>
            <a:r>
              <a:rPr lang="en-US" dirty="0"/>
              <a:t>Only South Korea exceeds 25Mbps</a:t>
            </a:r>
          </a:p>
          <a:p>
            <a:pPr marL="257175" indent="-257175"/>
            <a:r>
              <a:rPr lang="en-US" dirty="0"/>
              <a:t>Q4 2016 Worldwide Average: 7Mbps (+26% YoY)</a:t>
            </a:r>
          </a:p>
          <a:p>
            <a:pPr marL="257175" indent="-257175"/>
            <a:r>
              <a:rPr lang="en-US" dirty="0"/>
              <a:t>10% of connections exceeded 25Mbps in Q4 (+45%)</a:t>
            </a:r>
          </a:p>
          <a:p>
            <a:pPr marL="257175" indent="-257175"/>
            <a:endParaRPr lang="en-US" dirty="0"/>
          </a:p>
          <a:p>
            <a:pPr marL="0" indent="0">
              <a:buNone/>
            </a:pPr>
            <a:r>
              <a:rPr lang="en-US" dirty="0"/>
              <a:t>US picture rosier</a:t>
            </a:r>
          </a:p>
          <a:p>
            <a:pPr marL="257175" indent="-257175"/>
            <a:r>
              <a:rPr lang="en-US" dirty="0"/>
              <a:t>DOCSIS 3.1 broadly rolling out</a:t>
            </a:r>
          </a:p>
          <a:p>
            <a:pPr marL="257175" indent="-257175"/>
            <a:r>
              <a:rPr lang="en-US" dirty="0"/>
              <a:t>Washington D.C. third of connections above 25Mbps</a:t>
            </a:r>
          </a:p>
          <a:p>
            <a:pPr marL="257175" indent="-257175"/>
            <a:r>
              <a:rPr lang="en-US" dirty="0"/>
              <a:t>10 states 20+% higher than 25Mbps (average +40% </a:t>
            </a:r>
            <a:r>
              <a:rPr lang="en-US" dirty="0" err="1"/>
              <a:t>yoy</a:t>
            </a:r>
            <a:r>
              <a:rPr lang="en-US" dirty="0"/>
              <a:t>)</a:t>
            </a:r>
          </a:p>
          <a:p>
            <a:pPr marL="814388" lvl="1" indent="-257175"/>
            <a:r>
              <a:rPr lang="en-US" dirty="0"/>
              <a:t>At this pace top ten states, 70% will be 25+Mbps by 2020</a:t>
            </a:r>
          </a:p>
          <a:p>
            <a:pPr marL="257175" indent="-257175"/>
            <a:r>
              <a:rPr lang="en-US" dirty="0"/>
              <a:t>Broadband caps could be a problem</a:t>
            </a:r>
          </a:p>
          <a:p>
            <a:pPr marL="814388" lvl="1" indent="-257175"/>
            <a:r>
              <a:rPr lang="en-US" dirty="0"/>
              <a:t>Comcast, AT&amp;T national 1TByte cap</a:t>
            </a:r>
          </a:p>
          <a:p>
            <a:pPr marL="814388" lvl="1" indent="-257175"/>
            <a:r>
              <a:rPr lang="en-US" dirty="0"/>
              <a:t>Good for 125 hours of UHD (24fps)</a:t>
            </a:r>
          </a:p>
          <a:p>
            <a:pPr marL="814388" lvl="1" indent="-257175"/>
            <a:r>
              <a:rPr lang="en-US" dirty="0"/>
              <a:t>Average TV viewership 125hrs per month</a:t>
            </a:r>
          </a:p>
        </p:txBody>
      </p:sp>
      <p:sp>
        <p:nvSpPr>
          <p:cNvPr id="4" name="Slide Number Placeholder 3"/>
          <p:cNvSpPr>
            <a:spLocks noGrp="1"/>
          </p:cNvSpPr>
          <p:nvPr>
            <p:ph type="sldNum" sz="quarter" idx="12"/>
          </p:nvPr>
        </p:nvSpPr>
        <p:spPr/>
        <p:txBody>
          <a:bodyPr/>
          <a:lstStyle/>
          <a:p>
            <a:fld id="{EBE0167F-F3DB-461F-A749-63FF46B26B9F}" type="slidenum">
              <a:rPr lang="es-AR" smtClean="0"/>
              <a:t>54</a:t>
            </a:fld>
            <a:endParaRPr lang="es-AR"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00" y="133350"/>
            <a:ext cx="1143001" cy="4137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10200" y="1121426"/>
            <a:ext cx="3657599" cy="2888848"/>
          </a:xfrm>
          <a:prstGeom prst="rect">
            <a:avLst/>
          </a:prstGeom>
        </p:spPr>
      </p:pic>
    </p:spTree>
    <p:extLst>
      <p:ext uri="{BB962C8B-B14F-4D97-AF65-F5344CB8AC3E}">
        <p14:creationId xmlns:p14="http://schemas.microsoft.com/office/powerpoint/2010/main" val="21470867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UHD TV sales going great</a:t>
            </a:r>
          </a:p>
        </p:txBody>
      </p:sp>
      <p:sp>
        <p:nvSpPr>
          <p:cNvPr id="3" name="Content Placeholder 2"/>
          <p:cNvSpPr>
            <a:spLocks noGrp="1"/>
          </p:cNvSpPr>
          <p:nvPr>
            <p:ph idx="1"/>
          </p:nvPr>
        </p:nvSpPr>
        <p:spPr>
          <a:xfrm>
            <a:off x="4229100" y="1253431"/>
            <a:ext cx="4229100" cy="3099792"/>
          </a:xfrm>
        </p:spPr>
        <p:txBody>
          <a:bodyPr>
            <a:normAutofit fontScale="55000" lnSpcReduction="20000"/>
          </a:bodyPr>
          <a:lstStyle/>
          <a:p>
            <a:pPr marL="0" indent="0">
              <a:buNone/>
            </a:pPr>
            <a:r>
              <a:rPr lang="en-US" dirty="0"/>
              <a:t>CTA says US UHD TV sales growing faster than HD at the same stage</a:t>
            </a:r>
          </a:p>
          <a:p>
            <a:pPr marL="257175" indent="-257175"/>
            <a:r>
              <a:rPr lang="en-US" dirty="0"/>
              <a:t>UHD shipments in 2016 (year 3), 10M</a:t>
            </a:r>
          </a:p>
          <a:p>
            <a:pPr marL="814388" lvl="1" indent="-257175"/>
            <a:r>
              <a:rPr lang="en-US" dirty="0"/>
              <a:t>HD shipments in 2003 (year 3) , 2.3M</a:t>
            </a:r>
          </a:p>
          <a:p>
            <a:pPr marL="257175" indent="-257175"/>
            <a:r>
              <a:rPr lang="en-US" dirty="0"/>
              <a:t>19M total sales</a:t>
            </a:r>
          </a:p>
          <a:p>
            <a:pPr marL="257175" indent="-257175"/>
            <a:endParaRPr lang="en-US" dirty="0"/>
          </a:p>
          <a:p>
            <a:pPr marL="0" indent="0">
              <a:buNone/>
            </a:pPr>
            <a:r>
              <a:rPr lang="en-US" dirty="0"/>
              <a:t>Worldwide UHD TV shipments</a:t>
            </a:r>
          </a:p>
          <a:p>
            <a:pPr marL="257175" indent="-257175"/>
            <a:r>
              <a:rPr lang="en-US" dirty="0"/>
              <a:t>To grow from 55M in 2016, to 120M 2020</a:t>
            </a:r>
          </a:p>
          <a:p>
            <a:pPr marL="257175" indent="-257175"/>
            <a:r>
              <a:rPr lang="en-US" dirty="0"/>
              <a:t>UHD HDR shipments to reach 30M in 2020</a:t>
            </a:r>
          </a:p>
          <a:p>
            <a:pPr marL="257175" indent="-257175"/>
            <a:endParaRPr lang="en-US" dirty="0"/>
          </a:p>
        </p:txBody>
      </p:sp>
      <p:sp>
        <p:nvSpPr>
          <p:cNvPr id="4" name="Slide Number Placeholder 3"/>
          <p:cNvSpPr>
            <a:spLocks noGrp="1"/>
          </p:cNvSpPr>
          <p:nvPr>
            <p:ph type="sldNum" sz="quarter" idx="12"/>
          </p:nvPr>
        </p:nvSpPr>
        <p:spPr/>
        <p:txBody>
          <a:bodyPr/>
          <a:lstStyle/>
          <a:p>
            <a:fld id="{EBE0167F-F3DB-461F-A749-63FF46B26B9F}" type="slidenum">
              <a:rPr lang="es-AR" smtClean="0"/>
              <a:t>55</a:t>
            </a:fld>
            <a:endParaRPr lang="es-AR" dirty="0"/>
          </a:p>
        </p:txBody>
      </p:sp>
      <p:pic>
        <p:nvPicPr>
          <p:cNvPr id="1028" name="Picture 4" descr="https://www.cta.tech/getmedia/26ad304f-4837-4bbe-a96f-3fec50a0ac61/2016-4KUHD-Comparison_Infographic-CTA.aspx?width=600&amp;height=55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1451" y="1253431"/>
            <a:ext cx="3265343" cy="29932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200" y="133350"/>
            <a:ext cx="1143001" cy="413775"/>
          </a:xfrm>
          <a:prstGeom prst="rect">
            <a:avLst/>
          </a:prstGeom>
        </p:spPr>
      </p:pic>
    </p:spTree>
    <p:extLst>
      <p:ext uri="{BB962C8B-B14F-4D97-AF65-F5344CB8AC3E}">
        <p14:creationId xmlns:p14="http://schemas.microsoft.com/office/powerpoint/2010/main" val="12842373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solidFill>
                  <a:schemeClr val="tx1">
                    <a:lumMod val="85000"/>
                    <a:lumOff val="15000"/>
                  </a:schemeClr>
                </a:solidFill>
              </a:rPr>
              <a:t>Will the UHD content be there to stream?</a:t>
            </a:r>
          </a:p>
        </p:txBody>
      </p:sp>
      <p:sp>
        <p:nvSpPr>
          <p:cNvPr id="4" name="Content Placeholder 3"/>
          <p:cNvSpPr>
            <a:spLocks noGrp="1"/>
          </p:cNvSpPr>
          <p:nvPr>
            <p:ph idx="1"/>
          </p:nvPr>
        </p:nvSpPr>
        <p:spPr>
          <a:xfrm>
            <a:off x="927153" y="1257300"/>
            <a:ext cx="3416247" cy="3200400"/>
          </a:xfrm>
        </p:spPr>
        <p:txBody>
          <a:bodyPr>
            <a:normAutofit fontScale="62500" lnSpcReduction="20000"/>
          </a:bodyPr>
          <a:lstStyle/>
          <a:p>
            <a:pPr marL="0" indent="0">
              <a:buNone/>
            </a:pPr>
            <a:r>
              <a:rPr lang="en-US" dirty="0">
                <a:solidFill>
                  <a:schemeClr val="tx1">
                    <a:lumMod val="85000"/>
                    <a:lumOff val="15000"/>
                  </a:schemeClr>
                </a:solidFill>
              </a:rPr>
              <a:t>HD will dominate SVOD libraries by the end of this year</a:t>
            </a:r>
          </a:p>
          <a:p>
            <a:r>
              <a:rPr lang="en-US" dirty="0">
                <a:solidFill>
                  <a:schemeClr val="tx1">
                    <a:lumMod val="85000"/>
                    <a:lumOff val="15000"/>
                  </a:schemeClr>
                </a:solidFill>
              </a:rPr>
              <a:t>58% think by Sept 2017 75-100% of their library will HD</a:t>
            </a:r>
          </a:p>
          <a:p>
            <a:pPr marL="0" indent="0">
              <a:buNone/>
            </a:pPr>
            <a:endParaRPr lang="en-US" dirty="0">
              <a:solidFill>
                <a:schemeClr val="tx1">
                  <a:lumMod val="85000"/>
                  <a:lumOff val="15000"/>
                </a:schemeClr>
              </a:solidFill>
            </a:endParaRPr>
          </a:p>
          <a:p>
            <a:pPr marL="0" indent="0">
              <a:buNone/>
            </a:pPr>
            <a:r>
              <a:rPr lang="en-US" dirty="0">
                <a:solidFill>
                  <a:schemeClr val="tx1">
                    <a:lumMod val="85000"/>
                    <a:lumOff val="15000"/>
                  </a:schemeClr>
                </a:solidFill>
              </a:rPr>
              <a:t>Online video service providers are an optimistic bunch</a:t>
            </a:r>
          </a:p>
          <a:p>
            <a:r>
              <a:rPr lang="en-US" dirty="0">
                <a:solidFill>
                  <a:schemeClr val="tx1">
                    <a:lumMod val="85000"/>
                    <a:lumOff val="15000"/>
                  </a:schemeClr>
                </a:solidFill>
              </a:rPr>
              <a:t>20% think at least 25% of their catalog by September</a:t>
            </a:r>
          </a:p>
          <a:p>
            <a:pPr marL="0" indent="0">
              <a:buNone/>
            </a:pPr>
            <a:endParaRPr lang="en-US" dirty="0">
              <a:solidFill>
                <a:schemeClr val="tx1">
                  <a:lumMod val="85000"/>
                  <a:lumOff val="15000"/>
                </a:schemeClr>
              </a:solidFill>
            </a:endParaRPr>
          </a:p>
          <a:p>
            <a:endParaRPr lang="en-US" dirty="0">
              <a:solidFill>
                <a:schemeClr val="tx1">
                  <a:lumMod val="85000"/>
                  <a:lumOff val="15000"/>
                </a:schemeClr>
              </a:solidFill>
            </a:endParaRPr>
          </a:p>
          <a:p>
            <a:endParaRPr lang="en-US" dirty="0">
              <a:solidFill>
                <a:schemeClr val="tx1">
                  <a:lumMod val="85000"/>
                  <a:lumOff val="15000"/>
                </a:schemeClr>
              </a:solidFill>
            </a:endParaRPr>
          </a:p>
          <a:p>
            <a:endParaRPr lang="en-US" dirty="0">
              <a:solidFill>
                <a:schemeClr val="tx1">
                  <a:lumMod val="85000"/>
                  <a:lumOff val="15000"/>
                </a:schemeClr>
              </a:solidFill>
            </a:endParaRPr>
          </a:p>
        </p:txBody>
      </p:sp>
      <p:sp>
        <p:nvSpPr>
          <p:cNvPr id="2" name="Slide Number Placeholder 1"/>
          <p:cNvSpPr>
            <a:spLocks noGrp="1"/>
          </p:cNvSpPr>
          <p:nvPr>
            <p:ph type="sldNum" sz="quarter" idx="12"/>
          </p:nvPr>
        </p:nvSpPr>
        <p:spPr/>
        <p:txBody>
          <a:bodyPr/>
          <a:lstStyle/>
          <a:p>
            <a:fld id="{EBC59CA8-6FE4-4E80-90FF-E4CC8392D1FB}" type="slidenum">
              <a:rPr lang="en-US" smtClean="0"/>
              <a:pPr/>
              <a:t>56</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00" y="133350"/>
            <a:ext cx="1143001" cy="413775"/>
          </a:xfrm>
          <a:prstGeom prst="rect">
            <a:avLst/>
          </a:prstGeom>
        </p:spPr>
      </p:pic>
      <p:graphicFrame>
        <p:nvGraphicFramePr>
          <p:cNvPr id="10" name="Chart 9">
            <a:extLst>
              <a:ext uri="{FF2B5EF4-FFF2-40B4-BE49-F238E27FC236}">
                <a16:creationId xmlns="" xmlns:a16="http://schemas.microsoft.com/office/drawing/2014/main" id="{00000000-0008-0000-0000-000007000000}"/>
              </a:ext>
            </a:extLst>
          </p:cNvPr>
          <p:cNvGraphicFramePr>
            <a:graphicFrameLocks/>
          </p:cNvGraphicFramePr>
          <p:nvPr>
            <p:extLst/>
          </p:nvPr>
        </p:nvGraphicFramePr>
        <p:xfrm>
          <a:off x="4800600" y="2571750"/>
          <a:ext cx="4157134" cy="18969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 xmlns:a16="http://schemas.microsoft.com/office/drawing/2014/main" id="{00000000-0008-0000-0000-000006000000}"/>
              </a:ext>
            </a:extLst>
          </p:cNvPr>
          <p:cNvGraphicFramePr>
            <a:graphicFrameLocks/>
          </p:cNvGraphicFramePr>
          <p:nvPr>
            <p:extLst/>
          </p:nvPr>
        </p:nvGraphicFramePr>
        <p:xfrm>
          <a:off x="4724400" y="1055147"/>
          <a:ext cx="4233333" cy="15085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21294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UHD use in 2020</a:t>
            </a:r>
          </a:p>
        </p:txBody>
      </p:sp>
      <p:sp>
        <p:nvSpPr>
          <p:cNvPr id="3" name="Content Placeholder 2"/>
          <p:cNvSpPr>
            <a:spLocks noGrp="1"/>
          </p:cNvSpPr>
          <p:nvPr>
            <p:ph idx="1"/>
          </p:nvPr>
        </p:nvSpPr>
        <p:spPr>
          <a:xfrm>
            <a:off x="457200" y="1200151"/>
            <a:ext cx="4400550" cy="3099792"/>
          </a:xfrm>
        </p:spPr>
        <p:txBody>
          <a:bodyPr>
            <a:normAutofit fontScale="47500" lnSpcReduction="20000"/>
          </a:bodyPr>
          <a:lstStyle/>
          <a:p>
            <a:pPr marL="0" indent="0">
              <a:buNone/>
            </a:pPr>
            <a:r>
              <a:rPr lang="en-US" dirty="0"/>
              <a:t>Worldwide Internet Video traffic by 2020</a:t>
            </a:r>
          </a:p>
          <a:p>
            <a:pPr marL="257175" indent="-257175"/>
            <a:r>
              <a:rPr lang="en-US" dirty="0"/>
              <a:t>128 Exabytes per month (79% of Internet traffic)</a:t>
            </a:r>
          </a:p>
          <a:p>
            <a:pPr marL="257175" indent="-257175"/>
            <a:r>
              <a:rPr lang="en-US" dirty="0"/>
              <a:t>Up from 34 Exabytes per month in 2015</a:t>
            </a:r>
          </a:p>
          <a:p>
            <a:endParaRPr lang="en-US" dirty="0"/>
          </a:p>
          <a:p>
            <a:pPr marL="0" indent="0">
              <a:buNone/>
            </a:pPr>
            <a:r>
              <a:rPr lang="en-US" dirty="0"/>
              <a:t>HD share of Internet video traffic in 2020</a:t>
            </a:r>
          </a:p>
          <a:p>
            <a:pPr marL="257175" indent="-257175"/>
            <a:r>
              <a:rPr lang="en-US" dirty="0"/>
              <a:t>66.5%, up from 50% in 2015</a:t>
            </a:r>
          </a:p>
          <a:p>
            <a:pPr marL="257175" indent="-257175"/>
            <a:r>
              <a:rPr lang="en-US" dirty="0"/>
              <a:t>85 </a:t>
            </a:r>
            <a:r>
              <a:rPr lang="en-US" dirty="0" err="1"/>
              <a:t>Exahours</a:t>
            </a:r>
            <a:r>
              <a:rPr lang="en-US" dirty="0"/>
              <a:t> of video</a:t>
            </a:r>
          </a:p>
          <a:p>
            <a:pPr marL="257175" indent="-257175"/>
            <a:endParaRPr lang="en-US" dirty="0"/>
          </a:p>
          <a:p>
            <a:pPr marL="0" indent="0">
              <a:buNone/>
            </a:pPr>
            <a:r>
              <a:rPr lang="en-US" dirty="0"/>
              <a:t>UHD share of Internet video traffic in 2020</a:t>
            </a:r>
          </a:p>
          <a:p>
            <a:pPr marL="257175" indent="-257175"/>
            <a:r>
              <a:rPr lang="en-US" dirty="0"/>
              <a:t>15.7%, up from 2.3% in 2015</a:t>
            </a:r>
          </a:p>
          <a:p>
            <a:pPr marL="257175" indent="-257175"/>
            <a:r>
              <a:rPr lang="en-US" dirty="0"/>
              <a:t>2.5 </a:t>
            </a:r>
            <a:r>
              <a:rPr lang="en-US" dirty="0" err="1"/>
              <a:t>Exahours</a:t>
            </a:r>
            <a:r>
              <a:rPr lang="en-US" dirty="0"/>
              <a:t> of video</a:t>
            </a:r>
          </a:p>
          <a:p>
            <a:pPr marL="257175" indent="-257175"/>
            <a:endParaRPr lang="en-US" dirty="0"/>
          </a:p>
          <a:p>
            <a:r>
              <a:rPr lang="en-US" dirty="0" err="1"/>
              <a:t>Exa</a:t>
            </a:r>
            <a:r>
              <a:rPr lang="en-US" dirty="0"/>
              <a:t> is 10</a:t>
            </a:r>
            <a:r>
              <a:rPr lang="en-US" baseline="30000" dirty="0"/>
              <a:t>18 </a:t>
            </a:r>
            <a:r>
              <a:rPr lang="en-US" dirty="0"/>
              <a:t>, 1,000,000,000,000,000,000</a:t>
            </a:r>
          </a:p>
        </p:txBody>
      </p:sp>
      <p:sp>
        <p:nvSpPr>
          <p:cNvPr id="4" name="Slide Number Placeholder 3"/>
          <p:cNvSpPr>
            <a:spLocks noGrp="1"/>
          </p:cNvSpPr>
          <p:nvPr>
            <p:ph type="sldNum" sz="quarter" idx="12"/>
          </p:nvPr>
        </p:nvSpPr>
        <p:spPr/>
        <p:txBody>
          <a:bodyPr/>
          <a:lstStyle/>
          <a:p>
            <a:fld id="{EBE0167F-F3DB-461F-A749-63FF46B26B9F}" type="slidenum">
              <a:rPr lang="es-AR" smtClean="0"/>
              <a:t>57</a:t>
            </a:fld>
            <a:endParaRPr lang="es-AR" dirty="0"/>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38486" y="971550"/>
            <a:ext cx="3634770" cy="35052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33699" y="1001665"/>
            <a:ext cx="3584279" cy="339888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857750" y="978185"/>
            <a:ext cx="3675735" cy="351053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6200" y="133350"/>
            <a:ext cx="1143001" cy="413775"/>
          </a:xfrm>
          <a:prstGeom prst="rect">
            <a:avLst/>
          </a:prstGeom>
        </p:spPr>
      </p:pic>
    </p:spTree>
    <p:extLst>
      <p:ext uri="{BB962C8B-B14F-4D97-AF65-F5344CB8AC3E}">
        <p14:creationId xmlns:p14="http://schemas.microsoft.com/office/powerpoint/2010/main" val="1433922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 You</a:t>
            </a:r>
          </a:p>
        </p:txBody>
      </p:sp>
      <p:sp>
        <p:nvSpPr>
          <p:cNvPr id="5" name="Subtitle 4"/>
          <p:cNvSpPr>
            <a:spLocks noGrp="1"/>
          </p:cNvSpPr>
          <p:nvPr>
            <p:ph type="subTitle" idx="1"/>
          </p:nvPr>
        </p:nvSpPr>
        <p:spPr/>
        <p:txBody>
          <a:bodyPr>
            <a:normAutofit/>
          </a:bodyPr>
          <a:lstStyle/>
          <a:p>
            <a:r>
              <a:rPr lang="en-US" sz="2400" dirty="0"/>
              <a:t>Colin Dixon, Founder &amp; Chief Analyst, nScreenMedia</a:t>
            </a:r>
          </a:p>
          <a:p>
            <a:r>
              <a:rPr lang="en-US" sz="2000" dirty="0">
                <a:hlinkClick r:id="rId2"/>
              </a:rPr>
              <a:t>colin@nscreenmedia.com</a:t>
            </a:r>
            <a:r>
              <a:rPr lang="en-US" sz="2000" dirty="0"/>
              <a:t> | twitter: @</a:t>
            </a:r>
            <a:r>
              <a:rPr lang="en-US" sz="2000" dirty="0" err="1"/>
              <a:t>nscreenmedia</a:t>
            </a:r>
            <a:endParaRPr lang="en-US"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81399" y="590550"/>
            <a:ext cx="2005013" cy="725829"/>
          </a:xfrm>
          <a:prstGeom prst="rect">
            <a:avLst/>
          </a:prstGeom>
        </p:spPr>
      </p:pic>
    </p:spTree>
    <p:extLst>
      <p:ext uri="{BB962C8B-B14F-4D97-AF65-F5344CB8AC3E}">
        <p14:creationId xmlns:p14="http://schemas.microsoft.com/office/powerpoint/2010/main" val="2061190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UHD HDR Session Agenda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9671285"/>
              </p:ext>
            </p:extLst>
          </p:nvPr>
        </p:nvGraphicFramePr>
        <p:xfrm>
          <a:off x="457200" y="1047750"/>
          <a:ext cx="8229600" cy="3352800"/>
        </p:xfrm>
        <a:graphic>
          <a:graphicData uri="http://schemas.openxmlformats.org/drawingml/2006/table">
            <a:tbl>
              <a:tblPr firstCol="1" bandRow="1">
                <a:tableStyleId>{0660B408-B3CF-4A94-85FC-2B1E0A45F4A2}</a:tableStyleId>
              </a:tblPr>
              <a:tblGrid>
                <a:gridCol w="4114800"/>
                <a:gridCol w="4114800"/>
              </a:tblGrid>
              <a:tr h="0">
                <a:tc>
                  <a:txBody>
                    <a:bodyPr/>
                    <a:lstStyle/>
                    <a:p>
                      <a:pPr algn="r">
                        <a:spcBef>
                          <a:spcPts val="300"/>
                        </a:spcBef>
                        <a:spcAft>
                          <a:spcPts val="300"/>
                        </a:spcAft>
                      </a:pPr>
                      <a:r>
                        <a:rPr lang="en-US" sz="2000" dirty="0"/>
                        <a:t>Introduction and forum progress</a:t>
                      </a:r>
                      <a:endParaRPr lang="en-GB" sz="2000" b="0" dirty="0">
                        <a:solidFill>
                          <a:srgbClr val="002060"/>
                        </a:solidFill>
                      </a:endParaRPr>
                    </a:p>
                  </a:txBody>
                  <a:tcPr marL="68580" marR="68580" marT="0" marB="0" anchor="ctr"/>
                </a:tc>
                <a:tc>
                  <a:txBody>
                    <a:bodyPr/>
                    <a:lstStyle/>
                    <a:p>
                      <a:pPr marL="0" indent="0" algn="l">
                        <a:spcAft>
                          <a:spcPts val="0"/>
                        </a:spcAft>
                        <a:buFont typeface="Arial" charset="0"/>
                        <a:buNone/>
                      </a:pPr>
                      <a:r>
                        <a:rPr lang="en-US" sz="2000" dirty="0"/>
                        <a:t>Thierry </a:t>
                      </a:r>
                      <a:r>
                        <a:rPr lang="en-US" sz="2000" dirty="0" err="1" smtClean="0"/>
                        <a:t>Fautier</a:t>
                      </a:r>
                      <a:r>
                        <a:rPr lang="en-US" sz="2000" dirty="0" smtClean="0"/>
                        <a:t>, Forum </a:t>
                      </a:r>
                      <a:r>
                        <a:rPr lang="en-US" sz="2000" dirty="0"/>
                        <a:t>President</a:t>
                      </a:r>
                      <a:endParaRPr lang="en-GB" sz="2000" b="0" dirty="0">
                        <a:solidFill>
                          <a:srgbClr val="002060"/>
                        </a:solidFill>
                      </a:endParaRPr>
                    </a:p>
                  </a:txBody>
                  <a:tcPr marL="68580" marR="68580" marT="0" marB="0" anchor="ctr"/>
                </a:tc>
              </a:tr>
              <a:tr h="0">
                <a:tc>
                  <a:txBody>
                    <a:bodyPr/>
                    <a:lstStyle/>
                    <a:p>
                      <a:pPr algn="r">
                        <a:spcBef>
                          <a:spcPts val="300"/>
                        </a:spcBef>
                        <a:spcAft>
                          <a:spcPts val="300"/>
                        </a:spcAft>
                      </a:pPr>
                      <a:r>
                        <a:rPr lang="en-US" sz="2000" dirty="0"/>
                        <a:t>HDR </a:t>
                      </a:r>
                      <a:r>
                        <a:rPr lang="en-US" sz="2000" dirty="0" smtClean="0"/>
                        <a:t>101</a:t>
                      </a:r>
                      <a:endParaRPr lang="en-GB" sz="2000" b="0" dirty="0">
                        <a:solidFill>
                          <a:srgbClr val="002060"/>
                        </a:solidFill>
                      </a:endParaRPr>
                    </a:p>
                  </a:txBody>
                  <a:tcPr marL="68580" marR="68580" marT="0" marB="0" anchor="ctr"/>
                </a:tc>
                <a:tc>
                  <a:txBody>
                    <a:bodyPr/>
                    <a:lstStyle/>
                    <a:p>
                      <a:pPr marL="0" indent="0" algn="l">
                        <a:spcAft>
                          <a:spcPts val="0"/>
                        </a:spcAft>
                        <a:buFont typeface="Arial" charset="0"/>
                        <a:buNone/>
                      </a:pPr>
                      <a:r>
                        <a:rPr lang="en-US" sz="2000" dirty="0"/>
                        <a:t>Matthew </a:t>
                      </a:r>
                      <a:r>
                        <a:rPr lang="en-US" sz="2000" dirty="0" smtClean="0"/>
                        <a:t>Goldman </a:t>
                      </a:r>
                      <a:r>
                        <a:rPr lang="en-US" sz="2000" dirty="0"/>
                        <a:t>(Ericsson)</a:t>
                      </a:r>
                      <a:endParaRPr lang="en-GB" sz="2000" b="0" dirty="0">
                        <a:solidFill>
                          <a:srgbClr val="002060"/>
                        </a:solidFill>
                      </a:endParaRPr>
                    </a:p>
                  </a:txBody>
                  <a:tcPr marL="68580" marR="68580" marT="0" marB="0" anchor="ctr"/>
                </a:tc>
              </a:tr>
              <a:tr h="0">
                <a:tc>
                  <a:txBody>
                    <a:bodyPr/>
                    <a:lstStyle/>
                    <a:p>
                      <a:pPr algn="r">
                        <a:spcBef>
                          <a:spcPts val="300"/>
                        </a:spcBef>
                        <a:spcAft>
                          <a:spcPts val="300"/>
                        </a:spcAft>
                      </a:pPr>
                      <a:r>
                        <a:rPr lang="en-US" sz="2000" dirty="0" smtClean="0"/>
                        <a:t>Interoperability lessons learnt so far</a:t>
                      </a:r>
                      <a:endParaRPr lang="en-GB" sz="2000" b="0" dirty="0">
                        <a:solidFill>
                          <a:srgbClr val="002060"/>
                        </a:solidFill>
                      </a:endParaRPr>
                    </a:p>
                  </a:txBody>
                  <a:tcPr marL="68580" marR="68580" marT="0" marB="0" anchor="ctr"/>
                </a:tc>
                <a:tc>
                  <a:txBody>
                    <a:bodyPr/>
                    <a:lstStyle/>
                    <a:p>
                      <a:pPr marL="0" indent="0" algn="l">
                        <a:spcAft>
                          <a:spcPts val="0"/>
                        </a:spcAft>
                        <a:buFont typeface="Arial" charset="0"/>
                        <a:buNone/>
                      </a:pPr>
                      <a:r>
                        <a:rPr lang="en-US" sz="2000" dirty="0"/>
                        <a:t>Renard T. </a:t>
                      </a:r>
                      <a:r>
                        <a:rPr lang="en-US" sz="2000" dirty="0" smtClean="0"/>
                        <a:t>Jenkins </a:t>
                      </a:r>
                      <a:r>
                        <a:rPr lang="en-US" sz="2000" dirty="0"/>
                        <a:t>(PBS)</a:t>
                      </a:r>
                      <a:endParaRPr lang="en-GB" sz="2000" b="0" dirty="0">
                        <a:solidFill>
                          <a:srgbClr val="002060"/>
                        </a:solidFill>
                      </a:endParaRPr>
                    </a:p>
                  </a:txBody>
                  <a:tcPr marL="68580" marR="68580" marT="0" marB="0" anchor="ctr"/>
                </a:tc>
              </a:tr>
              <a:tr h="0">
                <a:tc>
                  <a:txBody>
                    <a:bodyPr/>
                    <a:lstStyle/>
                    <a:p>
                      <a:pPr algn="r">
                        <a:spcBef>
                          <a:spcPts val="300"/>
                        </a:spcBef>
                        <a:spcAft>
                          <a:spcPts val="300"/>
                        </a:spcAft>
                      </a:pPr>
                      <a:r>
                        <a:rPr lang="en-US" sz="2000" dirty="0"/>
                        <a:t>HDR in </a:t>
                      </a:r>
                      <a:r>
                        <a:rPr lang="en-US" sz="2000" dirty="0" smtClean="0"/>
                        <a:t>live services – </a:t>
                      </a:r>
                      <a:r>
                        <a:rPr lang="en-US" sz="2000" dirty="0"/>
                        <a:t>operator panel</a:t>
                      </a:r>
                      <a:endParaRPr lang="en-GB" sz="2000" b="0" dirty="0">
                        <a:solidFill>
                          <a:srgbClr val="002060"/>
                        </a:solidFill>
                      </a:endParaRPr>
                    </a:p>
                  </a:txBody>
                  <a:tcPr marL="68580" marR="68580" marT="0" marB="0" anchor="ctr"/>
                </a:tc>
                <a:tc>
                  <a:txBody>
                    <a:bodyPr/>
                    <a:lstStyle/>
                    <a:p>
                      <a:pPr marL="0" indent="0" algn="l">
                        <a:spcAft>
                          <a:spcPts val="0"/>
                        </a:spcAft>
                        <a:buFont typeface="Arial" charset="0"/>
                        <a:buNone/>
                      </a:pPr>
                      <a:r>
                        <a:rPr lang="en-US" sz="2000" dirty="0"/>
                        <a:t>Akira Shimazu (</a:t>
                      </a:r>
                      <a:r>
                        <a:rPr lang="en-US" sz="2000" dirty="0" err="1"/>
                        <a:t>SkyPerfect</a:t>
                      </a:r>
                      <a:r>
                        <a:rPr lang="en-US" sz="2000" dirty="0"/>
                        <a:t> TV),</a:t>
                      </a:r>
                      <a:endParaRPr lang="en-GB" sz="2000" dirty="0"/>
                    </a:p>
                    <a:p>
                      <a:pPr marL="0" indent="0" algn="l">
                        <a:spcAft>
                          <a:spcPts val="0"/>
                        </a:spcAft>
                        <a:buFont typeface="Arial" charset="0"/>
                        <a:buNone/>
                      </a:pPr>
                      <a:r>
                        <a:rPr lang="en-US" sz="2000" dirty="0"/>
                        <a:t>Renard T. Jenkins (PBS),</a:t>
                      </a:r>
                      <a:endParaRPr lang="en-GB" sz="2000" dirty="0"/>
                    </a:p>
                    <a:p>
                      <a:pPr marL="0" indent="0" algn="l">
                        <a:spcAft>
                          <a:spcPts val="0"/>
                        </a:spcAft>
                        <a:buFont typeface="Arial" charset="0"/>
                        <a:buNone/>
                      </a:pPr>
                      <a:r>
                        <a:rPr lang="en-US" sz="2000" dirty="0"/>
                        <a:t>Stephan Heimbecher (SKY</a:t>
                      </a:r>
                      <a:r>
                        <a:rPr lang="en-US" sz="2000" dirty="0" smtClean="0"/>
                        <a:t>).</a:t>
                      </a:r>
                      <a:endParaRPr lang="en-GB" sz="2000" b="0" dirty="0">
                        <a:solidFill>
                          <a:srgbClr val="002060"/>
                        </a:solidFill>
                      </a:endParaRPr>
                    </a:p>
                  </a:txBody>
                  <a:tcPr marL="68580" marR="68580" marT="0" marB="0" anchor="ctr"/>
                </a:tc>
              </a:tr>
              <a:tr h="0">
                <a:tc>
                  <a:txBody>
                    <a:bodyPr/>
                    <a:lstStyle/>
                    <a:p>
                      <a:pPr algn="r">
                        <a:spcBef>
                          <a:spcPts val="300"/>
                        </a:spcBef>
                        <a:spcAft>
                          <a:spcPts val="300"/>
                        </a:spcAft>
                      </a:pPr>
                      <a:r>
                        <a:rPr lang="en-US" sz="2000"/>
                        <a:t>Premium HDR: What are we doing to ensure a quality experience?</a:t>
                      </a:r>
                      <a:endParaRPr lang="en-GB" sz="2000" b="0">
                        <a:solidFill>
                          <a:srgbClr val="002060"/>
                        </a:solidFill>
                      </a:endParaRPr>
                    </a:p>
                  </a:txBody>
                  <a:tcPr marL="68580" marR="68580" marT="0" marB="0" anchor="ctr"/>
                </a:tc>
                <a:tc>
                  <a:txBody>
                    <a:bodyPr/>
                    <a:lstStyle/>
                    <a:p>
                      <a:pPr marL="0" indent="0" algn="l">
                        <a:spcAft>
                          <a:spcPts val="0"/>
                        </a:spcAft>
                        <a:buFont typeface="Arial" charset="0"/>
                        <a:buNone/>
                      </a:pPr>
                      <a:r>
                        <a:rPr lang="en-US" sz="2000" dirty="0"/>
                        <a:t>Mike Zink </a:t>
                      </a:r>
                      <a:r>
                        <a:rPr lang="en-US" sz="2000" dirty="0" smtClean="0"/>
                        <a:t>UHD Alliance (Warner Bros.)</a:t>
                      </a:r>
                      <a:endParaRPr lang="en-GB" sz="2000" b="0" dirty="0">
                        <a:solidFill>
                          <a:srgbClr val="002060"/>
                        </a:solidFill>
                      </a:endParaRPr>
                    </a:p>
                  </a:txBody>
                  <a:tcPr marL="68580" marR="68580" marT="0" marB="0" anchor="ctr"/>
                </a:tc>
              </a:tr>
              <a:tr h="0">
                <a:tc>
                  <a:txBody>
                    <a:bodyPr/>
                    <a:lstStyle/>
                    <a:p>
                      <a:pPr algn="r">
                        <a:spcBef>
                          <a:spcPts val="300"/>
                        </a:spcBef>
                        <a:spcAft>
                          <a:spcPts val="300"/>
                        </a:spcAft>
                      </a:pPr>
                      <a:r>
                        <a:rPr lang="en-US" sz="2000" dirty="0" smtClean="0"/>
                        <a:t>The analyst’s view on UHD </a:t>
                      </a:r>
                      <a:r>
                        <a:rPr lang="en-US" sz="2000" dirty="0"/>
                        <a:t>will be bringing in 2018 and beyond.</a:t>
                      </a:r>
                      <a:endParaRPr lang="en-GB" sz="2000" b="0" dirty="0">
                        <a:solidFill>
                          <a:srgbClr val="002060"/>
                        </a:solidFill>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indent="0" algn="l">
                        <a:spcAft>
                          <a:spcPts val="0"/>
                        </a:spcAft>
                        <a:buFont typeface="Arial" charset="0"/>
                        <a:buNone/>
                      </a:pPr>
                      <a:r>
                        <a:rPr lang="en-US" sz="2000" dirty="0"/>
                        <a:t>Colin Dixon (</a:t>
                      </a:r>
                      <a:r>
                        <a:rPr lang="en-US" sz="2000" dirty="0" err="1"/>
                        <a:t>nScreen</a:t>
                      </a:r>
                      <a:r>
                        <a:rPr lang="en-US" sz="2000" dirty="0"/>
                        <a:t> Media)</a:t>
                      </a:r>
                      <a:endParaRPr lang="en-GB" sz="2000" b="0" dirty="0">
                        <a:solidFill>
                          <a:srgbClr val="002060"/>
                        </a:solidFill>
                      </a:endParaRPr>
                    </a:p>
                  </a:txBody>
                  <a:tcPr marL="68580" marR="68580" marT="0" marB="0" anchor="ctr">
                    <a:lnB w="12700" cap="flat" cmpd="sng" algn="ctr">
                      <a:solidFill>
                        <a:schemeClr val="tx1"/>
                      </a:solidFill>
                      <a:prstDash val="solid"/>
                      <a:round/>
                      <a:headEnd type="none" w="med" len="med"/>
                      <a:tailEnd type="none" w="med" len="med"/>
                    </a:lnB>
                  </a:tcPr>
                </a:tc>
              </a:tr>
              <a:tr h="0">
                <a:tc gridSpan="2">
                  <a:txBody>
                    <a:bodyPr/>
                    <a:lstStyle/>
                    <a:p>
                      <a:pPr marL="0" indent="0" algn="ctr">
                        <a:spcBef>
                          <a:spcPts val="300"/>
                        </a:spcBef>
                        <a:spcAft>
                          <a:spcPts val="300"/>
                        </a:spcAft>
                        <a:buFont typeface="Arial" charset="0"/>
                        <a:buNone/>
                      </a:pPr>
                      <a:r>
                        <a:rPr lang="en-US" sz="2000" dirty="0"/>
                        <a:t>Q&amp;A</a:t>
                      </a:r>
                      <a:endParaRPr lang="en-GB" sz="2000" b="0" dirty="0">
                        <a:solidFill>
                          <a:srgbClr val="002060"/>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285750" indent="-285750" algn="l">
                        <a:spcAft>
                          <a:spcPts val="0"/>
                        </a:spcAft>
                        <a:buFont typeface="Arial" charset="0"/>
                        <a:buChar char="•"/>
                      </a:pPr>
                      <a:endParaRPr lang="en-GB" sz="2000" b="0" dirty="0">
                        <a:solidFill>
                          <a:srgbClr val="002060"/>
                        </a:solidFill>
                      </a:endParaRPr>
                    </a:p>
                  </a:txBody>
                  <a:tcPr marL="68580" marR="68580" marT="0" marB="0" anchor="ctr">
                    <a:solidFill>
                      <a:schemeClr val="bg1">
                        <a:lumMod val="95000"/>
                      </a:schemeClr>
                    </a:solidFill>
                  </a:tcPr>
                </a:tc>
              </a:tr>
            </a:tbl>
          </a:graphicData>
        </a:graphic>
      </p:graphicFrame>
    </p:spTree>
    <p:extLst>
      <p:ext uri="{BB962C8B-B14F-4D97-AF65-F5344CB8AC3E}">
        <p14:creationId xmlns:p14="http://schemas.microsoft.com/office/powerpoint/2010/main" val="461081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UHD HDR Session Agenda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9898166"/>
              </p:ext>
            </p:extLst>
          </p:nvPr>
        </p:nvGraphicFramePr>
        <p:xfrm>
          <a:off x="457200" y="1047750"/>
          <a:ext cx="8229600" cy="3352800"/>
        </p:xfrm>
        <a:graphic>
          <a:graphicData uri="http://schemas.openxmlformats.org/drawingml/2006/table">
            <a:tbl>
              <a:tblPr firstCol="1" bandRow="1">
                <a:tableStyleId>{0660B408-B3CF-4A94-85FC-2B1E0A45F4A2}</a:tableStyleId>
              </a:tblPr>
              <a:tblGrid>
                <a:gridCol w="4114800"/>
                <a:gridCol w="4114800"/>
              </a:tblGrid>
              <a:tr h="0">
                <a:tc>
                  <a:txBody>
                    <a:bodyPr/>
                    <a:lstStyle/>
                    <a:p>
                      <a:pPr algn="r">
                        <a:spcBef>
                          <a:spcPts val="300"/>
                        </a:spcBef>
                        <a:spcAft>
                          <a:spcPts val="300"/>
                        </a:spcAft>
                      </a:pPr>
                      <a:r>
                        <a:rPr lang="en-US" sz="2000" dirty="0"/>
                        <a:t>Introduction and forum progress</a:t>
                      </a:r>
                      <a:endParaRPr lang="en-GB" sz="2000" b="0" dirty="0">
                        <a:solidFill>
                          <a:srgbClr val="002060"/>
                        </a:solidFill>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indent="0" algn="l">
                        <a:spcAft>
                          <a:spcPts val="0"/>
                        </a:spcAft>
                        <a:buFont typeface="Arial" charset="0"/>
                        <a:buNone/>
                      </a:pPr>
                      <a:r>
                        <a:rPr lang="en-US" sz="2000" dirty="0"/>
                        <a:t>Thierry </a:t>
                      </a:r>
                      <a:r>
                        <a:rPr lang="en-US" sz="2000" dirty="0" err="1" smtClean="0"/>
                        <a:t>Fautier</a:t>
                      </a:r>
                      <a:r>
                        <a:rPr lang="en-US" sz="2000" dirty="0" smtClean="0"/>
                        <a:t>, Forum </a:t>
                      </a:r>
                      <a:r>
                        <a:rPr lang="en-US" sz="2000" dirty="0"/>
                        <a:t>President</a:t>
                      </a:r>
                      <a:endParaRPr lang="en-GB" sz="2000" b="0" dirty="0">
                        <a:solidFill>
                          <a:srgbClr val="002060"/>
                        </a:solidFill>
                      </a:endParaRPr>
                    </a:p>
                  </a:txBody>
                  <a:tcPr marL="68580" marR="68580" marT="0" marB="0" anchor="ctr">
                    <a:lnB w="12700" cap="flat" cmpd="sng" algn="ctr">
                      <a:solidFill>
                        <a:schemeClr val="tx1"/>
                      </a:solidFill>
                      <a:prstDash val="solid"/>
                      <a:round/>
                      <a:headEnd type="none" w="med" len="med"/>
                      <a:tailEnd type="none" w="med" len="med"/>
                    </a:lnB>
                  </a:tcPr>
                </a:tc>
              </a:tr>
              <a:tr h="0">
                <a:tc>
                  <a:txBody>
                    <a:bodyPr/>
                    <a:lstStyle/>
                    <a:p>
                      <a:pPr algn="r">
                        <a:spcBef>
                          <a:spcPts val="300"/>
                        </a:spcBef>
                        <a:spcAft>
                          <a:spcPts val="300"/>
                        </a:spcAft>
                      </a:pPr>
                      <a:r>
                        <a:rPr lang="en-US" sz="2000" dirty="0"/>
                        <a:t>HDR </a:t>
                      </a:r>
                      <a:r>
                        <a:rPr lang="en-US" sz="2000" dirty="0" smtClean="0"/>
                        <a:t>101</a:t>
                      </a:r>
                      <a:endParaRPr lang="en-GB" sz="2000" b="0" dirty="0">
                        <a:solidFill>
                          <a:srgbClr val="002060"/>
                        </a:solidFill>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indent="0" algn="l">
                        <a:spcAft>
                          <a:spcPts val="0"/>
                        </a:spcAft>
                        <a:buFont typeface="Arial" charset="0"/>
                        <a:buNone/>
                      </a:pPr>
                      <a:r>
                        <a:rPr lang="en-US" sz="2000" dirty="0"/>
                        <a:t>Matthew </a:t>
                      </a:r>
                      <a:r>
                        <a:rPr lang="en-US" sz="2000" dirty="0" smtClean="0"/>
                        <a:t>Goldman </a:t>
                      </a:r>
                      <a:r>
                        <a:rPr lang="en-US" sz="2000" dirty="0"/>
                        <a:t>(Ericsson)</a:t>
                      </a:r>
                      <a:endParaRPr lang="en-GB" sz="2000" b="0" dirty="0">
                        <a:solidFill>
                          <a:srgbClr val="002060"/>
                        </a:solidFill>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0">
                <a:tc>
                  <a:txBody>
                    <a:bodyPr/>
                    <a:lstStyle/>
                    <a:p>
                      <a:pPr algn="r">
                        <a:spcBef>
                          <a:spcPts val="300"/>
                        </a:spcBef>
                        <a:spcAft>
                          <a:spcPts val="300"/>
                        </a:spcAft>
                      </a:pPr>
                      <a:r>
                        <a:rPr lang="en-US" sz="2000" dirty="0" smtClean="0"/>
                        <a:t>Interoperability lessons learnt so far</a:t>
                      </a:r>
                      <a:endParaRPr lang="en-GB" sz="2000" b="0" dirty="0">
                        <a:solidFill>
                          <a:srgbClr val="002060"/>
                        </a:solidFill>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indent="0" algn="l">
                        <a:spcAft>
                          <a:spcPts val="0"/>
                        </a:spcAft>
                        <a:buFont typeface="Arial" charset="0"/>
                        <a:buNone/>
                      </a:pPr>
                      <a:r>
                        <a:rPr lang="en-US" sz="2000" dirty="0"/>
                        <a:t>Renard T. </a:t>
                      </a:r>
                      <a:r>
                        <a:rPr lang="en-US" sz="2000" dirty="0" smtClean="0"/>
                        <a:t>Jenkins </a:t>
                      </a:r>
                      <a:r>
                        <a:rPr lang="en-US" sz="2000" dirty="0"/>
                        <a:t>(PBS)</a:t>
                      </a:r>
                      <a:endParaRPr lang="en-GB" sz="2000" b="0" dirty="0">
                        <a:solidFill>
                          <a:srgbClr val="002060"/>
                        </a:solidFill>
                      </a:endParaRPr>
                    </a:p>
                  </a:txBody>
                  <a:tcPr marL="68580" marR="68580" marT="0" marB="0" anchor="ctr">
                    <a:lnT w="12700" cap="flat" cmpd="sng" algn="ctr">
                      <a:solidFill>
                        <a:schemeClr val="tx1"/>
                      </a:solidFill>
                      <a:prstDash val="solid"/>
                      <a:round/>
                      <a:headEnd type="none" w="med" len="med"/>
                      <a:tailEnd type="none" w="med" len="med"/>
                    </a:lnT>
                  </a:tcPr>
                </a:tc>
              </a:tr>
              <a:tr h="0">
                <a:tc>
                  <a:txBody>
                    <a:bodyPr/>
                    <a:lstStyle/>
                    <a:p>
                      <a:pPr algn="r">
                        <a:spcBef>
                          <a:spcPts val="300"/>
                        </a:spcBef>
                        <a:spcAft>
                          <a:spcPts val="300"/>
                        </a:spcAft>
                      </a:pPr>
                      <a:r>
                        <a:rPr lang="en-US" sz="2000" dirty="0"/>
                        <a:t>HDR in </a:t>
                      </a:r>
                      <a:r>
                        <a:rPr lang="en-US" sz="2000" dirty="0" smtClean="0"/>
                        <a:t>live services – </a:t>
                      </a:r>
                      <a:r>
                        <a:rPr lang="en-US" sz="2000" dirty="0"/>
                        <a:t>operator panel</a:t>
                      </a:r>
                      <a:endParaRPr lang="en-GB" sz="2000" b="0" dirty="0">
                        <a:solidFill>
                          <a:srgbClr val="002060"/>
                        </a:solidFill>
                      </a:endParaRPr>
                    </a:p>
                  </a:txBody>
                  <a:tcPr marL="68580" marR="68580" marT="0" marB="0" anchor="ctr"/>
                </a:tc>
                <a:tc>
                  <a:txBody>
                    <a:bodyPr/>
                    <a:lstStyle/>
                    <a:p>
                      <a:pPr marL="0" indent="0" algn="l">
                        <a:spcAft>
                          <a:spcPts val="0"/>
                        </a:spcAft>
                        <a:buFont typeface="Arial" charset="0"/>
                        <a:buNone/>
                      </a:pPr>
                      <a:r>
                        <a:rPr lang="en-US" sz="2000" dirty="0"/>
                        <a:t>Akira Shimazu (</a:t>
                      </a:r>
                      <a:r>
                        <a:rPr lang="en-US" sz="2000" dirty="0" err="1"/>
                        <a:t>SkyPerfect</a:t>
                      </a:r>
                      <a:r>
                        <a:rPr lang="en-US" sz="2000" dirty="0"/>
                        <a:t> TV),</a:t>
                      </a:r>
                      <a:endParaRPr lang="en-GB" sz="2000" dirty="0"/>
                    </a:p>
                    <a:p>
                      <a:pPr marL="0" indent="0" algn="l">
                        <a:spcAft>
                          <a:spcPts val="0"/>
                        </a:spcAft>
                        <a:buFont typeface="Arial" charset="0"/>
                        <a:buNone/>
                      </a:pPr>
                      <a:r>
                        <a:rPr lang="en-US" sz="2000" dirty="0"/>
                        <a:t>Renard T. Jenkins (PBS),</a:t>
                      </a:r>
                      <a:endParaRPr lang="en-GB" sz="2000" dirty="0"/>
                    </a:p>
                    <a:p>
                      <a:pPr marL="0" indent="0" algn="l">
                        <a:spcAft>
                          <a:spcPts val="0"/>
                        </a:spcAft>
                        <a:buFont typeface="Arial" charset="0"/>
                        <a:buNone/>
                      </a:pPr>
                      <a:r>
                        <a:rPr lang="en-US" sz="2000" dirty="0"/>
                        <a:t>Stephan Heimbecher (SKY</a:t>
                      </a:r>
                      <a:r>
                        <a:rPr lang="en-US" sz="2000" dirty="0" smtClean="0"/>
                        <a:t>).</a:t>
                      </a:r>
                      <a:endParaRPr lang="en-GB" sz="2000" b="0" dirty="0">
                        <a:solidFill>
                          <a:srgbClr val="002060"/>
                        </a:solidFill>
                      </a:endParaRPr>
                    </a:p>
                  </a:txBody>
                  <a:tcPr marL="68580" marR="68580" marT="0" marB="0" anchor="ctr"/>
                </a:tc>
              </a:tr>
              <a:tr h="0">
                <a:tc>
                  <a:txBody>
                    <a:bodyPr/>
                    <a:lstStyle/>
                    <a:p>
                      <a:pPr algn="r">
                        <a:spcBef>
                          <a:spcPts val="300"/>
                        </a:spcBef>
                        <a:spcAft>
                          <a:spcPts val="300"/>
                        </a:spcAft>
                      </a:pPr>
                      <a:r>
                        <a:rPr lang="en-US" sz="2000"/>
                        <a:t>Premium HDR: What are we doing to ensure a quality experience?</a:t>
                      </a:r>
                      <a:endParaRPr lang="en-GB" sz="2000" b="0">
                        <a:solidFill>
                          <a:srgbClr val="002060"/>
                        </a:solidFill>
                      </a:endParaRPr>
                    </a:p>
                  </a:txBody>
                  <a:tcPr marL="68580" marR="68580" marT="0" marB="0" anchor="ctr"/>
                </a:tc>
                <a:tc>
                  <a:txBody>
                    <a:bodyPr/>
                    <a:lstStyle/>
                    <a:p>
                      <a:pPr marL="0" indent="0" algn="l">
                        <a:spcAft>
                          <a:spcPts val="0"/>
                        </a:spcAft>
                        <a:buFont typeface="Arial" charset="0"/>
                        <a:buNone/>
                      </a:pPr>
                      <a:r>
                        <a:rPr lang="en-US" sz="2000" dirty="0"/>
                        <a:t>Mike Zink </a:t>
                      </a:r>
                      <a:r>
                        <a:rPr lang="en-US" sz="2000" dirty="0" smtClean="0"/>
                        <a:t>UHD Alliance (Warner Bros.)</a:t>
                      </a:r>
                      <a:endParaRPr lang="en-GB" sz="2000" b="0" dirty="0">
                        <a:solidFill>
                          <a:srgbClr val="002060"/>
                        </a:solidFill>
                      </a:endParaRPr>
                    </a:p>
                  </a:txBody>
                  <a:tcPr marL="68580" marR="68580" marT="0" marB="0" anchor="ctr"/>
                </a:tc>
              </a:tr>
              <a:tr h="0">
                <a:tc>
                  <a:txBody>
                    <a:bodyPr/>
                    <a:lstStyle/>
                    <a:p>
                      <a:pPr algn="r">
                        <a:spcBef>
                          <a:spcPts val="300"/>
                        </a:spcBef>
                        <a:spcAft>
                          <a:spcPts val="300"/>
                        </a:spcAft>
                      </a:pPr>
                      <a:r>
                        <a:rPr lang="en-US" sz="2000" dirty="0" smtClean="0"/>
                        <a:t>The analyst’s view on UHD </a:t>
                      </a:r>
                      <a:r>
                        <a:rPr lang="en-US" sz="2000" dirty="0"/>
                        <a:t>will be bringing in 2018 and beyond.</a:t>
                      </a:r>
                      <a:endParaRPr lang="en-GB" sz="2000" b="0" dirty="0">
                        <a:solidFill>
                          <a:srgbClr val="002060"/>
                        </a:solidFill>
                      </a:endParaRPr>
                    </a:p>
                  </a:txBody>
                  <a:tcPr marL="68580" marR="68580" marT="0" marB="0" anchor="ctr"/>
                </a:tc>
                <a:tc>
                  <a:txBody>
                    <a:bodyPr/>
                    <a:lstStyle/>
                    <a:p>
                      <a:pPr marL="0" indent="0" algn="l">
                        <a:spcAft>
                          <a:spcPts val="0"/>
                        </a:spcAft>
                        <a:buFont typeface="Arial" charset="0"/>
                        <a:buNone/>
                      </a:pPr>
                      <a:r>
                        <a:rPr lang="en-US" sz="2000" dirty="0"/>
                        <a:t>Colin Dixon (</a:t>
                      </a:r>
                      <a:r>
                        <a:rPr lang="en-US" sz="2000" dirty="0" err="1"/>
                        <a:t>nScreen</a:t>
                      </a:r>
                      <a:r>
                        <a:rPr lang="en-US" sz="2000" dirty="0"/>
                        <a:t> Media)</a:t>
                      </a:r>
                      <a:endParaRPr lang="en-GB" sz="2000" b="0" dirty="0">
                        <a:solidFill>
                          <a:srgbClr val="002060"/>
                        </a:solidFill>
                      </a:endParaRPr>
                    </a:p>
                  </a:txBody>
                  <a:tcPr marL="68580" marR="68580" marT="0" marB="0" anchor="ctr"/>
                </a:tc>
              </a:tr>
              <a:tr h="0">
                <a:tc gridSpan="2">
                  <a:txBody>
                    <a:bodyPr/>
                    <a:lstStyle/>
                    <a:p>
                      <a:pPr marL="0" indent="0" algn="ctr">
                        <a:spcBef>
                          <a:spcPts val="300"/>
                        </a:spcBef>
                        <a:spcAft>
                          <a:spcPts val="300"/>
                        </a:spcAft>
                        <a:buFont typeface="Arial" charset="0"/>
                        <a:buNone/>
                      </a:pPr>
                      <a:r>
                        <a:rPr lang="en-US" sz="2000" dirty="0"/>
                        <a:t>Q&amp;A</a:t>
                      </a:r>
                      <a:endParaRPr lang="en-GB" sz="2000" b="0" dirty="0">
                        <a:solidFill>
                          <a:srgbClr val="002060"/>
                        </a:solidFill>
                      </a:endParaRPr>
                    </a:p>
                  </a:txBody>
                  <a:tcPr marL="68580" marR="68580" marT="0" marB="0" anchor="ctr"/>
                </a:tc>
                <a:tc hMerge="1">
                  <a:txBody>
                    <a:bodyPr/>
                    <a:lstStyle/>
                    <a:p>
                      <a:pPr marL="285750" indent="-285750" algn="l">
                        <a:spcAft>
                          <a:spcPts val="0"/>
                        </a:spcAft>
                        <a:buFont typeface="Arial" charset="0"/>
                        <a:buChar char="•"/>
                      </a:pPr>
                      <a:endParaRPr lang="en-GB" sz="2000" b="0" dirty="0">
                        <a:solidFill>
                          <a:srgbClr val="002060"/>
                        </a:solidFill>
                      </a:endParaRPr>
                    </a:p>
                  </a:txBody>
                  <a:tcPr marL="68580" marR="68580" marT="0" marB="0" anchor="ctr">
                    <a:solidFill>
                      <a:schemeClr val="bg1">
                        <a:lumMod val="95000"/>
                      </a:schemeClr>
                    </a:solidFill>
                  </a:tcPr>
                </a:tc>
              </a:tr>
            </a:tbl>
          </a:graphicData>
        </a:graphic>
      </p:graphicFrame>
    </p:spTree>
    <p:extLst>
      <p:ext uri="{BB962C8B-B14F-4D97-AF65-F5344CB8AC3E}">
        <p14:creationId xmlns:p14="http://schemas.microsoft.com/office/powerpoint/2010/main" val="1063817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33350"/>
            <a:ext cx="7772400" cy="1102519"/>
          </a:xfrm>
        </p:spPr>
        <p:txBody>
          <a:bodyPr/>
          <a:lstStyle/>
          <a:p>
            <a:r>
              <a:rPr lang="en-US" dirty="0" smtClean="0"/>
              <a:t>Thank You</a:t>
            </a:r>
            <a:endParaRPr lang="en-US" dirty="0"/>
          </a:p>
        </p:txBody>
      </p:sp>
      <p:sp>
        <p:nvSpPr>
          <p:cNvPr id="5" name="Subtitle 4"/>
          <p:cNvSpPr>
            <a:spLocks noGrp="1"/>
          </p:cNvSpPr>
          <p:nvPr>
            <p:ph type="subTitle" idx="1"/>
          </p:nvPr>
        </p:nvSpPr>
        <p:spPr>
          <a:xfrm>
            <a:off x="1371600" y="1123950"/>
            <a:ext cx="6400800" cy="419100"/>
          </a:xfrm>
        </p:spPr>
        <p:txBody>
          <a:bodyPr>
            <a:normAutofit/>
          </a:bodyPr>
          <a:lstStyle/>
          <a:p>
            <a:r>
              <a:rPr lang="en-US" sz="2000" dirty="0" err="1" smtClean="0"/>
              <a:t>www.ultrahdforum.org</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349552323"/>
              </p:ext>
            </p:extLst>
          </p:nvPr>
        </p:nvGraphicFramePr>
        <p:xfrm>
          <a:off x="838200" y="1809750"/>
          <a:ext cx="7467600" cy="2595880"/>
        </p:xfrm>
        <a:graphic>
          <a:graphicData uri="http://schemas.openxmlformats.org/drawingml/2006/table">
            <a:tbl>
              <a:tblPr firstRow="1" bandRow="1">
                <a:tableStyleId>{C4B1156A-380E-4F78-BDF5-A606A8083BF9}</a:tableStyleId>
              </a:tblPr>
              <a:tblGrid>
                <a:gridCol w="2209800"/>
                <a:gridCol w="1752600"/>
                <a:gridCol w="3505200"/>
              </a:tblGrid>
              <a:tr h="370840">
                <a:tc>
                  <a:txBody>
                    <a:bodyPr/>
                    <a:lstStyle/>
                    <a:p>
                      <a:r>
                        <a:rPr lang="en-US" b="0" dirty="0" smtClean="0"/>
                        <a:t>Thierry</a:t>
                      </a:r>
                      <a:r>
                        <a:rPr lang="en-US" b="0" baseline="0" dirty="0" smtClean="0"/>
                        <a:t> </a:t>
                      </a:r>
                      <a:r>
                        <a:rPr lang="en-US" b="0" baseline="0" dirty="0" err="1" smtClean="0"/>
                        <a:t>Fautier</a:t>
                      </a:r>
                      <a:endParaRPr lang="en-US" b="0" dirty="0"/>
                    </a:p>
                  </a:txBody>
                  <a:tcPr/>
                </a:tc>
                <a:tc>
                  <a:txBody>
                    <a:bodyPr/>
                    <a:lstStyle/>
                    <a:p>
                      <a:r>
                        <a:rPr lang="en-US" b="0" dirty="0" smtClean="0"/>
                        <a:t>Harmonic</a:t>
                      </a:r>
                      <a:endParaRPr lang="en-US" b="0" dirty="0"/>
                    </a:p>
                  </a:txBody>
                  <a:tcPr/>
                </a:tc>
                <a:tc>
                  <a:txBody>
                    <a:bodyPr/>
                    <a:lstStyle/>
                    <a:p>
                      <a:r>
                        <a:rPr lang="en-US" b="0" dirty="0" err="1" smtClean="0"/>
                        <a:t>Thierry.Fautier@harmonicinc.com</a:t>
                      </a:r>
                      <a:endParaRPr lang="en-US" b="0" dirty="0"/>
                    </a:p>
                  </a:txBody>
                  <a:tcPr/>
                </a:tc>
              </a:tr>
              <a:tr h="370840">
                <a:tc>
                  <a:txBody>
                    <a:bodyPr/>
                    <a:lstStyle/>
                    <a:p>
                      <a:r>
                        <a:rPr lang="en-US" b="0" dirty="0" smtClean="0"/>
                        <a:t>Matthew Goldman</a:t>
                      </a:r>
                      <a:endParaRPr lang="en-US" b="0" dirty="0"/>
                    </a:p>
                  </a:txBody>
                  <a:tcPr/>
                </a:tc>
                <a:tc>
                  <a:txBody>
                    <a:bodyPr/>
                    <a:lstStyle/>
                    <a:p>
                      <a:r>
                        <a:rPr lang="en-US" b="0" dirty="0" smtClean="0"/>
                        <a:t>Ericsson</a:t>
                      </a:r>
                      <a:endParaRPr lang="en-US" b="0" dirty="0"/>
                    </a:p>
                  </a:txBody>
                  <a:tcPr/>
                </a:tc>
                <a:tc>
                  <a:txBody>
                    <a:bodyPr/>
                    <a:lstStyle/>
                    <a:p>
                      <a:r>
                        <a:rPr lang="en-US" sz="1800" b="0" dirty="0" err="1" smtClean="0"/>
                        <a:t>matthew.goldman@ericsson.com</a:t>
                      </a:r>
                      <a:endParaRPr lang="en-US" b="0" dirty="0"/>
                    </a:p>
                  </a:txBody>
                  <a:tcPr/>
                </a:tc>
              </a:tr>
              <a:tr h="370840">
                <a:tc>
                  <a:txBody>
                    <a:bodyPr/>
                    <a:lstStyle/>
                    <a:p>
                      <a:r>
                        <a:rPr lang="en-US" b="0" dirty="0" err="1" smtClean="0"/>
                        <a:t>Renard</a:t>
                      </a:r>
                      <a:r>
                        <a:rPr lang="en-US" b="0" dirty="0" smtClean="0"/>
                        <a:t> T. Jenkins</a:t>
                      </a:r>
                      <a:endParaRPr lang="en-US" b="0" dirty="0"/>
                    </a:p>
                  </a:txBody>
                  <a:tcPr/>
                </a:tc>
                <a:tc>
                  <a:txBody>
                    <a:bodyPr/>
                    <a:lstStyle/>
                    <a:p>
                      <a:r>
                        <a:rPr lang="en-US" b="0" dirty="0" smtClean="0"/>
                        <a:t>PBS</a:t>
                      </a:r>
                      <a:endParaRPr lang="en-US" b="0" dirty="0"/>
                    </a:p>
                  </a:txBody>
                  <a:tcPr/>
                </a:tc>
                <a:tc>
                  <a:txBody>
                    <a:bodyPr/>
                    <a:lstStyle/>
                    <a:p>
                      <a:r>
                        <a:rPr lang="en-US" b="0" dirty="0" err="1" smtClean="0"/>
                        <a:t>rtjenkins@pbs.org</a:t>
                      </a:r>
                      <a:endParaRPr lang="en-US"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effectLst/>
                        </a:rPr>
                        <a:t>Akira</a:t>
                      </a:r>
                      <a:r>
                        <a:rPr lang="en-US" sz="1800" b="0" kern="1200" baseline="0" dirty="0" smtClean="0">
                          <a:effectLst/>
                        </a:rPr>
                        <a:t> </a:t>
                      </a:r>
                      <a:r>
                        <a:rPr lang="en-US" sz="1800" b="0" kern="1200" baseline="0" dirty="0" err="1" smtClean="0">
                          <a:effectLst/>
                        </a:rPr>
                        <a:t>S</a:t>
                      </a:r>
                      <a:r>
                        <a:rPr lang="en-US" sz="1800" b="0" kern="1200" dirty="0" err="1" smtClean="0">
                          <a:effectLst/>
                        </a:rPr>
                        <a:t>himazu</a:t>
                      </a:r>
                      <a:endParaRPr lang="en-US" sz="1800" b="0" kern="1200" dirty="0" smtClean="0">
                        <a:solidFill>
                          <a:schemeClr val="dk1"/>
                        </a:solidFill>
                        <a:effectLst/>
                        <a:latin typeface="+mn-lt"/>
                        <a:ea typeface="+mn-ea"/>
                        <a:cs typeface="+mn-cs"/>
                      </a:endParaRPr>
                    </a:p>
                  </a:txBody>
                  <a:tcPr/>
                </a:tc>
                <a:tc>
                  <a:txBody>
                    <a:bodyPr/>
                    <a:lstStyle/>
                    <a:p>
                      <a:r>
                        <a:rPr lang="en-US" b="0" dirty="0" err="1" smtClean="0"/>
                        <a:t>SkyPerfect</a:t>
                      </a:r>
                      <a:r>
                        <a:rPr lang="en-US" b="0" dirty="0" smtClean="0"/>
                        <a:t> TV</a:t>
                      </a:r>
                      <a:endParaRPr lang="en-US" b="0" dirty="0"/>
                    </a:p>
                  </a:txBody>
                  <a:tcPr/>
                </a:tc>
                <a:tc>
                  <a:txBody>
                    <a:bodyPr/>
                    <a:lstStyle/>
                    <a:p>
                      <a:r>
                        <a:rPr lang="en-US" b="0" dirty="0" err="1" smtClean="0"/>
                        <a:t>shimazu-akira@sptvjsat.com</a:t>
                      </a:r>
                      <a:endParaRPr lang="en-US"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effectLst/>
                          <a:latin typeface="+mn-lt"/>
                          <a:ea typeface="+mn-ea"/>
                          <a:cs typeface="+mn-cs"/>
                        </a:rPr>
                        <a:t>Stephan </a:t>
                      </a:r>
                      <a:r>
                        <a:rPr lang="en-US" sz="1800" b="0" kern="1200" dirty="0" err="1" smtClean="0">
                          <a:solidFill>
                            <a:schemeClr val="dk1"/>
                          </a:solidFill>
                          <a:effectLst/>
                          <a:latin typeface="+mn-lt"/>
                          <a:ea typeface="+mn-ea"/>
                          <a:cs typeface="+mn-cs"/>
                        </a:rPr>
                        <a:t>Heimbecher</a:t>
                      </a:r>
                      <a:endParaRPr lang="en-US" sz="1800" b="0" kern="1200" dirty="0" smtClean="0">
                        <a:solidFill>
                          <a:schemeClr val="dk1"/>
                        </a:solidFill>
                        <a:effectLst/>
                        <a:latin typeface="+mn-lt"/>
                        <a:ea typeface="+mn-ea"/>
                        <a:cs typeface="+mn-cs"/>
                      </a:endParaRPr>
                    </a:p>
                  </a:txBody>
                  <a:tcPr/>
                </a:tc>
                <a:tc>
                  <a:txBody>
                    <a:bodyPr/>
                    <a:lstStyle/>
                    <a:p>
                      <a:r>
                        <a:rPr lang="en-US" b="0" dirty="0" smtClean="0"/>
                        <a:t>Sky DE</a:t>
                      </a:r>
                      <a:endParaRPr lang="en-US" b="0" dirty="0"/>
                    </a:p>
                  </a:txBody>
                  <a:tcPr/>
                </a:tc>
                <a:tc>
                  <a:txBody>
                    <a:bodyPr/>
                    <a:lstStyle/>
                    <a:p>
                      <a:r>
                        <a:rPr lang="en-US" b="0" dirty="0" err="1" smtClean="0"/>
                        <a:t>Stephan.Heimbecher@sky.de</a:t>
                      </a:r>
                      <a:endParaRPr lang="en-US" b="0" dirty="0"/>
                    </a:p>
                  </a:txBody>
                  <a:tcPr/>
                </a:tc>
              </a:tr>
              <a:tr h="370840">
                <a:tc>
                  <a:txBody>
                    <a:bodyPr/>
                    <a:lstStyle/>
                    <a:p>
                      <a:r>
                        <a:rPr lang="en-US" b="0" dirty="0" smtClean="0"/>
                        <a:t>Colin Dixon</a:t>
                      </a:r>
                      <a:endParaRPr lang="en-US" b="0" dirty="0"/>
                    </a:p>
                  </a:txBody>
                  <a:tcPr/>
                </a:tc>
                <a:tc>
                  <a:txBody>
                    <a:bodyPr/>
                    <a:lstStyle/>
                    <a:p>
                      <a:r>
                        <a:rPr lang="en-US" b="0" dirty="0" err="1" smtClean="0"/>
                        <a:t>nScnreen</a:t>
                      </a:r>
                      <a:r>
                        <a:rPr lang="en-US" b="0" dirty="0" smtClean="0"/>
                        <a:t> Media</a:t>
                      </a:r>
                      <a:endParaRPr lang="en-US" b="0" dirty="0"/>
                    </a:p>
                  </a:txBody>
                  <a:tcPr/>
                </a:tc>
                <a:tc>
                  <a:txBody>
                    <a:bodyPr/>
                    <a:lstStyle/>
                    <a:p>
                      <a:r>
                        <a:rPr lang="en-US" sz="1800" b="0" dirty="0" smtClean="0">
                          <a:hlinkClick r:id="rId2"/>
                        </a:rPr>
                        <a:t>colin@nscreenmedia.com</a:t>
                      </a:r>
                      <a:endParaRPr lang="en-US" b="0" dirty="0"/>
                    </a:p>
                  </a:txBody>
                  <a:tcPr/>
                </a:tc>
              </a:tr>
              <a:tr h="370840">
                <a:tc>
                  <a:txBody>
                    <a:bodyPr/>
                    <a:lstStyle/>
                    <a:p>
                      <a:r>
                        <a:rPr lang="en-US" b="0" dirty="0" smtClean="0"/>
                        <a:t>Ben Schwarz</a:t>
                      </a:r>
                      <a:endParaRPr lang="en-US" b="0" dirty="0"/>
                    </a:p>
                  </a:txBody>
                  <a:tcPr/>
                </a:tc>
                <a:tc>
                  <a:txBody>
                    <a:bodyPr/>
                    <a:lstStyle/>
                    <a:p>
                      <a:r>
                        <a:rPr lang="en-US" b="0" dirty="0" err="1" smtClean="0"/>
                        <a:t>CTOiC</a:t>
                      </a:r>
                      <a:endParaRPr lang="en-US" b="0" dirty="0"/>
                    </a:p>
                  </a:txBody>
                  <a:tcPr/>
                </a:tc>
                <a:tc>
                  <a:txBody>
                    <a:bodyPr/>
                    <a:lstStyle/>
                    <a:p>
                      <a:r>
                        <a:rPr lang="en-US" b="0" dirty="0" err="1" smtClean="0"/>
                        <a:t>bs@ctoic.net</a:t>
                      </a:r>
                      <a:endParaRPr lang="en-US" b="0" dirty="0"/>
                    </a:p>
                  </a:txBody>
                  <a:tcPr/>
                </a:tc>
              </a:tr>
            </a:tbl>
          </a:graphicData>
        </a:graphic>
      </p:graphicFrame>
    </p:spTree>
    <p:extLst>
      <p:ext uri="{BB962C8B-B14F-4D97-AF65-F5344CB8AC3E}">
        <p14:creationId xmlns:p14="http://schemas.microsoft.com/office/powerpoint/2010/main" val="14673573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High Dynamic Range Methods</a:t>
            </a:r>
          </a:p>
        </p:txBody>
      </p:sp>
      <p:sp>
        <p:nvSpPr>
          <p:cNvPr id="3" name="Subtitle 2"/>
          <p:cNvSpPr>
            <a:spLocks noGrp="1"/>
          </p:cNvSpPr>
          <p:nvPr>
            <p:ph type="subTitle" idx="1"/>
          </p:nvPr>
        </p:nvSpPr>
        <p:spPr/>
        <p:txBody>
          <a:bodyPr>
            <a:normAutofit fontScale="92500" lnSpcReduction="20000"/>
          </a:bodyPr>
          <a:lstStyle/>
          <a:p>
            <a:r>
              <a:rPr lang="en-US" dirty="0"/>
              <a:t>Matthew Goldman</a:t>
            </a:r>
            <a:br>
              <a:rPr lang="en-US" dirty="0"/>
            </a:br>
            <a:r>
              <a:rPr lang="en-US" dirty="0"/>
              <a:t>SVT Technology, TV &amp; Media</a:t>
            </a:r>
            <a:br>
              <a:rPr lang="en-US" dirty="0"/>
            </a:br>
            <a:r>
              <a:rPr lang="en-US" dirty="0"/>
              <a:t>Ericsson</a:t>
            </a:r>
          </a:p>
        </p:txBody>
      </p:sp>
      <p:pic>
        <p:nvPicPr>
          <p:cNvPr id="4" name="Logo2011" descr="ERI_UF_rgb"/>
          <p:cNvPicPr>
            <a:picLocks noChangeArrowheads="1"/>
          </p:cNvPicPr>
          <p:nvPr/>
        </p:nvPicPr>
        <p:blipFill>
          <a:blip r:embed="rId2" cstate="print"/>
          <a:srcRect/>
          <a:stretch>
            <a:fillRect/>
          </a:stretch>
        </p:blipFill>
        <p:spPr bwMode="auto">
          <a:xfrm>
            <a:off x="7971362" y="324000"/>
            <a:ext cx="770334" cy="675085"/>
          </a:xfrm>
          <a:prstGeom prst="rect">
            <a:avLst/>
          </a:prstGeom>
          <a:noFill/>
        </p:spPr>
      </p:pic>
    </p:spTree>
    <p:extLst>
      <p:ext uri="{BB962C8B-B14F-4D97-AF65-F5344CB8AC3E}">
        <p14:creationId xmlns:p14="http://schemas.microsoft.com/office/powerpoint/2010/main" val="2573896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32815" y="95409"/>
            <a:ext cx="7942505" cy="764457"/>
          </a:xfrm>
        </p:spPr>
        <p:txBody>
          <a:bodyPr>
            <a:noAutofit/>
          </a:bodyPr>
          <a:lstStyle/>
          <a:p>
            <a:pPr>
              <a:lnSpc>
                <a:spcPct val="70000"/>
              </a:lnSpc>
            </a:pPr>
            <a:r>
              <a:rPr lang="en-US" sz="3300" dirty="0"/>
              <a:t>HDR System = HDR + WCG + </a:t>
            </a:r>
            <a:br>
              <a:rPr lang="en-US" sz="3300" dirty="0"/>
            </a:br>
            <a:r>
              <a:rPr lang="en-US" sz="3300" dirty="0"/>
              <a:t>Higher Bit Depth</a:t>
            </a:r>
          </a:p>
        </p:txBody>
      </p:sp>
      <p:grpSp>
        <p:nvGrpSpPr>
          <p:cNvPr id="4" name="Group 7"/>
          <p:cNvGrpSpPr>
            <a:grpSpLocks/>
          </p:cNvGrpSpPr>
          <p:nvPr/>
        </p:nvGrpSpPr>
        <p:grpSpPr bwMode="auto">
          <a:xfrm>
            <a:off x="259649" y="2420465"/>
            <a:ext cx="1819524" cy="1729192"/>
            <a:chOff x="3322" y="634"/>
            <a:chExt cx="3386" cy="3513"/>
          </a:xfrm>
        </p:grpSpPr>
        <p:pic>
          <p:nvPicPr>
            <p:cNvPr id="5" name="Picture 5" descr="File:CIE1931xy blank.sv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322" y="634"/>
              <a:ext cx="3386" cy="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6"/>
            <p:cNvSpPr>
              <a:spLocks noChangeShapeType="1"/>
            </p:cNvSpPr>
            <p:nvPr/>
          </p:nvSpPr>
          <p:spPr bwMode="auto">
            <a:xfrm flipV="1">
              <a:off x="4303" y="2681"/>
              <a:ext cx="1701" cy="895"/>
            </a:xfrm>
            <a:prstGeom prst="line">
              <a:avLst/>
            </a:prstGeom>
            <a:noFill/>
            <a:ln w="28575">
              <a:solidFill>
                <a:srgbClr val="FABB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7" name="Line 7"/>
            <p:cNvSpPr>
              <a:spLocks noChangeShapeType="1"/>
            </p:cNvSpPr>
            <p:nvPr/>
          </p:nvSpPr>
          <p:spPr bwMode="auto">
            <a:xfrm>
              <a:off x="4821" y="1745"/>
              <a:ext cx="1179" cy="936"/>
            </a:xfrm>
            <a:prstGeom prst="line">
              <a:avLst/>
            </a:prstGeom>
            <a:noFill/>
            <a:ln w="28575">
              <a:solidFill>
                <a:srgbClr val="F08A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8" name="Line 8"/>
            <p:cNvSpPr>
              <a:spLocks noChangeShapeType="1"/>
            </p:cNvSpPr>
            <p:nvPr/>
          </p:nvSpPr>
          <p:spPr bwMode="auto">
            <a:xfrm flipH="1">
              <a:off x="4303" y="1745"/>
              <a:ext cx="518" cy="1825"/>
            </a:xfrm>
            <a:prstGeom prst="line">
              <a:avLst/>
            </a:prstGeom>
            <a:noFill/>
            <a:ln w="28575">
              <a:solidFill>
                <a:srgbClr val="F08A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9" name="Line 9"/>
            <p:cNvSpPr>
              <a:spLocks noChangeShapeType="1"/>
            </p:cNvSpPr>
            <p:nvPr/>
          </p:nvSpPr>
          <p:spPr bwMode="auto">
            <a:xfrm flipV="1">
              <a:off x="4218" y="2806"/>
              <a:ext cx="1978" cy="840"/>
            </a:xfrm>
            <a:prstGeom prst="line">
              <a:avLst/>
            </a:prstGeom>
            <a:noFill/>
            <a:ln w="28575">
              <a:solidFill>
                <a:srgbClr val="007B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2" name="Line 10"/>
            <p:cNvSpPr>
              <a:spLocks noChangeShapeType="1"/>
            </p:cNvSpPr>
            <p:nvPr/>
          </p:nvSpPr>
          <p:spPr bwMode="auto">
            <a:xfrm flipV="1">
              <a:off x="4222" y="1063"/>
              <a:ext cx="85" cy="2576"/>
            </a:xfrm>
            <a:prstGeom prst="line">
              <a:avLst/>
            </a:prstGeom>
            <a:noFill/>
            <a:ln w="28575">
              <a:solidFill>
                <a:srgbClr val="007B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3" name="Line 11"/>
            <p:cNvSpPr>
              <a:spLocks noChangeShapeType="1"/>
            </p:cNvSpPr>
            <p:nvPr/>
          </p:nvSpPr>
          <p:spPr bwMode="auto">
            <a:xfrm flipH="1" flipV="1">
              <a:off x="4307" y="1073"/>
              <a:ext cx="1884" cy="1725"/>
            </a:xfrm>
            <a:prstGeom prst="line">
              <a:avLst/>
            </a:prstGeom>
            <a:noFill/>
            <a:ln w="28575">
              <a:solidFill>
                <a:srgbClr val="007B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pSp>
      <p:grpSp>
        <p:nvGrpSpPr>
          <p:cNvPr id="18" name="Group 17"/>
          <p:cNvGrpSpPr/>
          <p:nvPr/>
        </p:nvGrpSpPr>
        <p:grpSpPr>
          <a:xfrm>
            <a:off x="89378" y="1035593"/>
            <a:ext cx="4670882" cy="991552"/>
            <a:chOff x="240193" y="1776729"/>
            <a:chExt cx="6795727" cy="1623811"/>
          </a:xfrm>
        </p:grpSpPr>
        <p:pic>
          <p:nvPicPr>
            <p:cNvPr id="14" name="Picture 13" descr="Z:\Scratch\1280px-StLouisArchMultExpEV+4.09.JPG"/>
            <p:cNvPicPr/>
            <p:nvPr/>
          </p:nvPicPr>
          <p:blipFill>
            <a:blip r:embed="rId4" cstate="print">
              <a:extLst>
                <a:ext uri="{28A0092B-C50C-407E-A947-70E740481C1C}">
                  <a14:useLocalDpi xmlns:a14="http://schemas.microsoft.com/office/drawing/2010/main"/>
                </a:ext>
              </a:extLst>
            </a:blip>
            <a:srcRect/>
            <a:stretch>
              <a:fillRect/>
            </a:stretch>
          </p:blipFill>
          <p:spPr bwMode="auto">
            <a:xfrm>
              <a:off x="240193" y="1789979"/>
              <a:ext cx="2236449" cy="1603937"/>
            </a:xfrm>
            <a:prstGeom prst="rect">
              <a:avLst/>
            </a:prstGeom>
            <a:noFill/>
            <a:ln>
              <a:noFill/>
            </a:ln>
          </p:spPr>
        </p:pic>
        <p:pic>
          <p:nvPicPr>
            <p:cNvPr id="15" name="Picture 14" descr="Z:\Scratch\1280px-StLouisArchMultExpEV-1.82.JPG"/>
            <p:cNvPicPr/>
            <p:nvPr/>
          </p:nvPicPr>
          <p:blipFill>
            <a:blip r:embed="rId5" cstate="print">
              <a:extLst>
                <a:ext uri="{28A0092B-C50C-407E-A947-70E740481C1C}">
                  <a14:useLocalDpi xmlns:a14="http://schemas.microsoft.com/office/drawing/2010/main"/>
                </a:ext>
              </a:extLst>
            </a:blip>
            <a:srcRect/>
            <a:stretch>
              <a:fillRect/>
            </a:stretch>
          </p:blipFill>
          <p:spPr bwMode="auto">
            <a:xfrm>
              <a:off x="2520160" y="1776729"/>
              <a:ext cx="2236449" cy="1618068"/>
            </a:xfrm>
            <a:prstGeom prst="rect">
              <a:avLst/>
            </a:prstGeom>
            <a:noFill/>
            <a:ln>
              <a:noFill/>
            </a:ln>
          </p:spPr>
        </p:pic>
        <p:pic>
          <p:nvPicPr>
            <p:cNvPr id="16" name="Picture 15" descr="Z:\Scratch\1280px-StLouisArchMultExpToneMapped.jpg"/>
            <p:cNvPicPr/>
            <p:nvPr/>
          </p:nvPicPr>
          <p:blipFill>
            <a:blip r:embed="rId6" cstate="print">
              <a:extLst>
                <a:ext uri="{28A0092B-C50C-407E-A947-70E740481C1C}">
                  <a14:useLocalDpi xmlns:a14="http://schemas.microsoft.com/office/drawing/2010/main"/>
                </a:ext>
              </a:extLst>
            </a:blip>
            <a:srcRect/>
            <a:stretch>
              <a:fillRect/>
            </a:stretch>
          </p:blipFill>
          <p:spPr bwMode="auto">
            <a:xfrm>
              <a:off x="4799471" y="1783353"/>
              <a:ext cx="2236449" cy="1617187"/>
            </a:xfrm>
            <a:prstGeom prst="rect">
              <a:avLst/>
            </a:prstGeom>
            <a:noFill/>
            <a:ln>
              <a:noFill/>
            </a:ln>
          </p:spPr>
        </p:pic>
      </p:grpSp>
      <p:sp>
        <p:nvSpPr>
          <p:cNvPr id="19" name="TextBox 18"/>
          <p:cNvSpPr txBox="1"/>
          <p:nvPr/>
        </p:nvSpPr>
        <p:spPr>
          <a:xfrm>
            <a:off x="1514529" y="2027144"/>
            <a:ext cx="2112822" cy="369332"/>
          </a:xfrm>
          <a:prstGeom prst="rect">
            <a:avLst/>
          </a:prstGeom>
          <a:noFill/>
        </p:spPr>
        <p:txBody>
          <a:bodyPr wrap="none" rtlCol="0">
            <a:spAutoFit/>
          </a:bodyPr>
          <a:lstStyle/>
          <a:p>
            <a:r>
              <a:rPr lang="en-US" dirty="0"/>
              <a:t>High Dynamic Range</a:t>
            </a:r>
          </a:p>
        </p:txBody>
      </p:sp>
      <p:sp>
        <p:nvSpPr>
          <p:cNvPr id="20" name="TextBox 19"/>
          <p:cNvSpPr txBox="1"/>
          <p:nvPr/>
        </p:nvSpPr>
        <p:spPr>
          <a:xfrm>
            <a:off x="259649" y="4121408"/>
            <a:ext cx="1925527" cy="369332"/>
          </a:xfrm>
          <a:prstGeom prst="rect">
            <a:avLst/>
          </a:prstGeom>
          <a:noFill/>
        </p:spPr>
        <p:txBody>
          <a:bodyPr wrap="none" rtlCol="0">
            <a:spAutoFit/>
          </a:bodyPr>
          <a:lstStyle/>
          <a:p>
            <a:r>
              <a:rPr lang="en-US" dirty="0"/>
              <a:t>Wide Color Gamut</a:t>
            </a:r>
          </a:p>
        </p:txBody>
      </p:sp>
      <p:sp>
        <p:nvSpPr>
          <p:cNvPr id="21" name="TextBox 20"/>
          <p:cNvSpPr txBox="1"/>
          <p:nvPr/>
        </p:nvSpPr>
        <p:spPr>
          <a:xfrm>
            <a:off x="4889058" y="2118502"/>
            <a:ext cx="1043877" cy="646331"/>
          </a:xfrm>
          <a:prstGeom prst="rect">
            <a:avLst/>
          </a:prstGeom>
          <a:noFill/>
        </p:spPr>
        <p:txBody>
          <a:bodyPr wrap="none" rtlCol="0">
            <a:spAutoFit/>
          </a:bodyPr>
          <a:lstStyle/>
          <a:p>
            <a:pPr algn="ctr"/>
            <a:r>
              <a:rPr lang="en-US" dirty="0"/>
              <a:t>10-bit </a:t>
            </a:r>
            <a:br>
              <a:rPr lang="en-US" dirty="0"/>
            </a:br>
            <a:r>
              <a:rPr lang="en-US" dirty="0"/>
              <a:t>Sampling</a:t>
            </a:r>
          </a:p>
        </p:txBody>
      </p:sp>
      <p:grpSp>
        <p:nvGrpSpPr>
          <p:cNvPr id="24" name="Group 23"/>
          <p:cNvGrpSpPr/>
          <p:nvPr/>
        </p:nvGrpSpPr>
        <p:grpSpPr>
          <a:xfrm>
            <a:off x="5838518" y="892504"/>
            <a:ext cx="2845800" cy="1806857"/>
            <a:chOff x="7637169" y="2309299"/>
            <a:chExt cx="4178347" cy="2703449"/>
          </a:xfrm>
        </p:grpSpPr>
        <p:pic>
          <p:nvPicPr>
            <p:cNvPr id="22" name="Picture 10" descr="Sun Set 8 bit"/>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811980" y="2761446"/>
              <a:ext cx="4003536" cy="2251302"/>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11"/>
            <p:cNvSpPr>
              <a:spLocks noChangeAspect="1"/>
            </p:cNvSpPr>
            <p:nvPr/>
          </p:nvSpPr>
          <p:spPr bwMode="auto">
            <a:xfrm>
              <a:off x="7637169" y="2309299"/>
              <a:ext cx="2490027" cy="1834358"/>
            </a:xfrm>
            <a:custGeom>
              <a:avLst/>
              <a:gdLst>
                <a:gd name="T0" fmla="*/ 2147483647 w 1108"/>
                <a:gd name="T1" fmla="*/ 2147483647 h 771"/>
                <a:gd name="T2" fmla="*/ 0 w 1108"/>
                <a:gd name="T3" fmla="*/ 2147483647 h 771"/>
                <a:gd name="T4" fmla="*/ 0 w 1108"/>
                <a:gd name="T5" fmla="*/ 2147483647 h 771"/>
                <a:gd name="T6" fmla="*/ 0 w 1108"/>
                <a:gd name="T7" fmla="*/ 2147483647 h 771"/>
                <a:gd name="T8" fmla="*/ 2147483647 w 1108"/>
                <a:gd name="T9" fmla="*/ 0 h 771"/>
                <a:gd name="T10" fmla="*/ 2147483647 w 1108"/>
                <a:gd name="T11" fmla="*/ 0 h 771"/>
                <a:gd name="T12" fmla="*/ 2147483647 w 1108"/>
                <a:gd name="T13" fmla="*/ 0 h 771"/>
                <a:gd name="T14" fmla="*/ 2147483647 w 1108"/>
                <a:gd name="T15" fmla="*/ 2147483647 h 771"/>
                <a:gd name="T16" fmla="*/ 2147483647 w 1108"/>
                <a:gd name="T17" fmla="*/ 2147483647 h 771"/>
                <a:gd name="T18" fmla="*/ 2147483647 w 1108"/>
                <a:gd name="T19" fmla="*/ 2147483647 h 771"/>
                <a:gd name="T20" fmla="*/ 2147483647 w 1108"/>
                <a:gd name="T21" fmla="*/ 2147483647 h 771"/>
                <a:gd name="T22" fmla="*/ 2147483647 w 1108"/>
                <a:gd name="T23" fmla="*/ 2147483647 h 771"/>
                <a:gd name="T24" fmla="*/ 2147483647 w 1108"/>
                <a:gd name="T25" fmla="*/ 2147483647 h 771"/>
                <a:gd name="T26" fmla="*/ 2147483647 w 1108"/>
                <a:gd name="T27" fmla="*/ 2147483647 h 771"/>
                <a:gd name="T28" fmla="*/ 2147483647 w 1108"/>
                <a:gd name="T29" fmla="*/ 2147483647 h 771"/>
                <a:gd name="T30" fmla="*/ 2147483647 w 1108"/>
                <a:gd name="T31" fmla="*/ 2147483647 h 771"/>
                <a:gd name="T32" fmla="*/ 2147483647 w 1108"/>
                <a:gd name="T33" fmla="*/ 2147483647 h 771"/>
                <a:gd name="T34" fmla="*/ 2147483647 w 1108"/>
                <a:gd name="T35" fmla="*/ 2147483647 h 771"/>
                <a:gd name="T36" fmla="*/ 2147483647 w 1108"/>
                <a:gd name="T37" fmla="*/ 2147483647 h 771"/>
                <a:gd name="T38" fmla="*/ 2147483647 w 1108"/>
                <a:gd name="T39" fmla="*/ 2147483647 h 771"/>
                <a:gd name="T40" fmla="*/ 2147483647 w 1108"/>
                <a:gd name="T41" fmla="*/ 2147483647 h 771"/>
                <a:gd name="T42" fmla="*/ 2147483647 w 1108"/>
                <a:gd name="T43" fmla="*/ 2147483647 h 771"/>
                <a:gd name="T44" fmla="*/ 2147483647 w 1108"/>
                <a:gd name="T45" fmla="*/ 2147483647 h 771"/>
                <a:gd name="T46" fmla="*/ 2147483647 w 1108"/>
                <a:gd name="T47" fmla="*/ 2147483647 h 771"/>
                <a:gd name="T48" fmla="*/ 2147483647 w 1108"/>
                <a:gd name="T49" fmla="*/ 2147483647 h 771"/>
                <a:gd name="T50" fmla="*/ 2147483647 w 1108"/>
                <a:gd name="T51" fmla="*/ 2147483647 h 771"/>
                <a:gd name="T52" fmla="*/ 2147483647 w 1108"/>
                <a:gd name="T53" fmla="*/ 2147483647 h 771"/>
                <a:gd name="T54" fmla="*/ 2147483647 w 1108"/>
                <a:gd name="T55" fmla="*/ 2147483647 h 771"/>
                <a:gd name="T56" fmla="*/ 2147483647 w 1108"/>
                <a:gd name="T57" fmla="*/ 2147483647 h 771"/>
                <a:gd name="T58" fmla="*/ 2147483647 w 1108"/>
                <a:gd name="T59" fmla="*/ 2147483647 h 771"/>
                <a:gd name="T60" fmla="*/ 2147483647 w 1108"/>
                <a:gd name="T61" fmla="*/ 2147483647 h 771"/>
                <a:gd name="T62" fmla="*/ 2147483647 w 1108"/>
                <a:gd name="T63" fmla="*/ 2147483647 h 771"/>
                <a:gd name="T64" fmla="*/ 2147483647 w 1108"/>
                <a:gd name="T65" fmla="*/ 2147483647 h 771"/>
                <a:gd name="T66" fmla="*/ 2147483647 w 1108"/>
                <a:gd name="T67" fmla="*/ 2147483647 h 771"/>
                <a:gd name="T68" fmla="*/ 2147483647 w 1108"/>
                <a:gd name="T69" fmla="*/ 2147483647 h 771"/>
                <a:gd name="T70" fmla="*/ 2147483647 w 1108"/>
                <a:gd name="T71" fmla="*/ 2147483647 h 7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8"/>
                <a:gd name="T109" fmla="*/ 0 h 771"/>
                <a:gd name="T110" fmla="*/ 1108 w 1108"/>
                <a:gd name="T111" fmla="*/ 771 h 7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8" h="771">
                  <a:moveTo>
                    <a:pt x="31" y="771"/>
                  </a:moveTo>
                  <a:cubicBezTo>
                    <a:pt x="14" y="771"/>
                    <a:pt x="0" y="757"/>
                    <a:pt x="0" y="740"/>
                  </a:cubicBezTo>
                  <a:cubicBezTo>
                    <a:pt x="0" y="740"/>
                    <a:pt x="0" y="740"/>
                    <a:pt x="0" y="740"/>
                  </a:cubicBezTo>
                  <a:cubicBezTo>
                    <a:pt x="0" y="31"/>
                    <a:pt x="0" y="31"/>
                    <a:pt x="0" y="31"/>
                  </a:cubicBezTo>
                  <a:cubicBezTo>
                    <a:pt x="0" y="14"/>
                    <a:pt x="14" y="0"/>
                    <a:pt x="31" y="0"/>
                  </a:cubicBezTo>
                  <a:cubicBezTo>
                    <a:pt x="31" y="0"/>
                    <a:pt x="31" y="0"/>
                    <a:pt x="31" y="0"/>
                  </a:cubicBezTo>
                  <a:cubicBezTo>
                    <a:pt x="1077" y="0"/>
                    <a:pt x="1077" y="0"/>
                    <a:pt x="1077" y="0"/>
                  </a:cubicBezTo>
                  <a:cubicBezTo>
                    <a:pt x="1094" y="0"/>
                    <a:pt x="1108" y="14"/>
                    <a:pt x="1108" y="31"/>
                  </a:cubicBezTo>
                  <a:cubicBezTo>
                    <a:pt x="1108" y="31"/>
                    <a:pt x="1108" y="31"/>
                    <a:pt x="1108" y="31"/>
                  </a:cubicBezTo>
                  <a:cubicBezTo>
                    <a:pt x="1108" y="53"/>
                    <a:pt x="1108" y="53"/>
                    <a:pt x="1108" y="53"/>
                  </a:cubicBezTo>
                  <a:cubicBezTo>
                    <a:pt x="1108" y="57"/>
                    <a:pt x="1104" y="61"/>
                    <a:pt x="1100" y="61"/>
                  </a:cubicBezTo>
                  <a:cubicBezTo>
                    <a:pt x="1100" y="61"/>
                    <a:pt x="1100" y="61"/>
                    <a:pt x="1100" y="61"/>
                  </a:cubicBezTo>
                  <a:cubicBezTo>
                    <a:pt x="1095" y="61"/>
                    <a:pt x="1092" y="57"/>
                    <a:pt x="1092" y="53"/>
                  </a:cubicBezTo>
                  <a:cubicBezTo>
                    <a:pt x="1092" y="53"/>
                    <a:pt x="1092" y="53"/>
                    <a:pt x="1092" y="53"/>
                  </a:cubicBezTo>
                  <a:cubicBezTo>
                    <a:pt x="1092" y="31"/>
                    <a:pt x="1092" y="31"/>
                    <a:pt x="1092" y="31"/>
                  </a:cubicBezTo>
                  <a:cubicBezTo>
                    <a:pt x="1092" y="23"/>
                    <a:pt x="1085" y="16"/>
                    <a:pt x="1077" y="16"/>
                  </a:cubicBezTo>
                  <a:cubicBezTo>
                    <a:pt x="1077" y="16"/>
                    <a:pt x="1077" y="16"/>
                    <a:pt x="1077" y="16"/>
                  </a:cubicBezTo>
                  <a:cubicBezTo>
                    <a:pt x="31" y="16"/>
                    <a:pt x="31" y="16"/>
                    <a:pt x="31" y="16"/>
                  </a:cubicBezTo>
                  <a:cubicBezTo>
                    <a:pt x="22" y="16"/>
                    <a:pt x="16" y="23"/>
                    <a:pt x="16" y="31"/>
                  </a:cubicBezTo>
                  <a:cubicBezTo>
                    <a:pt x="16" y="31"/>
                    <a:pt x="16" y="31"/>
                    <a:pt x="16" y="31"/>
                  </a:cubicBezTo>
                  <a:cubicBezTo>
                    <a:pt x="16" y="740"/>
                    <a:pt x="16" y="740"/>
                    <a:pt x="16" y="740"/>
                  </a:cubicBezTo>
                  <a:cubicBezTo>
                    <a:pt x="16" y="748"/>
                    <a:pt x="22" y="755"/>
                    <a:pt x="31" y="755"/>
                  </a:cubicBezTo>
                  <a:cubicBezTo>
                    <a:pt x="31" y="755"/>
                    <a:pt x="31" y="755"/>
                    <a:pt x="31" y="755"/>
                  </a:cubicBezTo>
                  <a:cubicBezTo>
                    <a:pt x="1077" y="755"/>
                    <a:pt x="1077" y="755"/>
                    <a:pt x="1077" y="755"/>
                  </a:cubicBezTo>
                  <a:cubicBezTo>
                    <a:pt x="1085" y="755"/>
                    <a:pt x="1092" y="748"/>
                    <a:pt x="1092" y="740"/>
                  </a:cubicBezTo>
                  <a:cubicBezTo>
                    <a:pt x="1092" y="740"/>
                    <a:pt x="1092" y="740"/>
                    <a:pt x="1092" y="740"/>
                  </a:cubicBezTo>
                  <a:cubicBezTo>
                    <a:pt x="1092" y="83"/>
                    <a:pt x="1092" y="83"/>
                    <a:pt x="1092" y="83"/>
                  </a:cubicBezTo>
                  <a:cubicBezTo>
                    <a:pt x="1092" y="83"/>
                    <a:pt x="1092" y="83"/>
                    <a:pt x="1092" y="83"/>
                  </a:cubicBezTo>
                  <a:cubicBezTo>
                    <a:pt x="1092" y="78"/>
                    <a:pt x="1095" y="75"/>
                    <a:pt x="1100" y="75"/>
                  </a:cubicBezTo>
                  <a:cubicBezTo>
                    <a:pt x="1100" y="75"/>
                    <a:pt x="1100" y="75"/>
                    <a:pt x="1100" y="75"/>
                  </a:cubicBezTo>
                  <a:cubicBezTo>
                    <a:pt x="1104" y="75"/>
                    <a:pt x="1108" y="78"/>
                    <a:pt x="1108" y="83"/>
                  </a:cubicBezTo>
                  <a:cubicBezTo>
                    <a:pt x="1108" y="83"/>
                    <a:pt x="1108" y="83"/>
                    <a:pt x="1108" y="83"/>
                  </a:cubicBezTo>
                  <a:cubicBezTo>
                    <a:pt x="1108" y="740"/>
                    <a:pt x="1108" y="740"/>
                    <a:pt x="1108" y="740"/>
                  </a:cubicBezTo>
                  <a:cubicBezTo>
                    <a:pt x="1108" y="757"/>
                    <a:pt x="1094" y="771"/>
                    <a:pt x="1077" y="771"/>
                  </a:cubicBezTo>
                  <a:cubicBezTo>
                    <a:pt x="1077" y="771"/>
                    <a:pt x="1077" y="771"/>
                    <a:pt x="1077" y="771"/>
                  </a:cubicBezTo>
                  <a:cubicBezTo>
                    <a:pt x="31" y="771"/>
                    <a:pt x="31" y="771"/>
                    <a:pt x="31" y="771"/>
                  </a:cubicBez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lIns="94500" tIns="62100" rIns="94500"/>
            <a:lstStyle/>
            <a:p>
              <a:pPr>
                <a:spcBef>
                  <a:spcPct val="50000"/>
                </a:spcBef>
              </a:pPr>
              <a:r>
                <a:rPr lang="sv-SE" sz="1200" dirty="0"/>
                <a:t>8b = Visible Banding</a:t>
              </a:r>
            </a:p>
          </p:txBody>
        </p:sp>
      </p:grpSp>
      <p:sp>
        <p:nvSpPr>
          <p:cNvPr id="25" name="Rectangle 32"/>
          <p:cNvSpPr>
            <a:spLocks noChangeArrowheads="1"/>
          </p:cNvSpPr>
          <p:nvPr/>
        </p:nvSpPr>
        <p:spPr bwMode="auto">
          <a:xfrm>
            <a:off x="1832220" y="2760595"/>
            <a:ext cx="5488728" cy="590931"/>
          </a:xfrm>
          <a:prstGeom prst="rect">
            <a:avLst/>
          </a:prstGeom>
          <a:noFill/>
          <a:ln>
            <a:noFill/>
          </a:ln>
          <a:effectLst/>
          <a:extLst>
            <a:ext uri="{909E8E84-426E-40DD-AFC4-6F175D3DCCD1}">
              <a14:hiddenFill xmlns:a14="http://schemas.microsoft.com/office/drawing/2010/main">
                <a:solidFill>
                  <a:srgbClr val="00285E"/>
                </a:solidFill>
              </a14:hiddenFill>
            </a:ext>
            <a:ext uri="{91240B29-F687-4F45-9708-019B960494DF}">
              <a14:hiddenLine xmlns:a14="http://schemas.microsoft.com/office/drawing/2010/main" w="9525" algn="ctr">
                <a:solidFill>
                  <a:srgbClr val="00285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spcBef>
                <a:spcPct val="20000"/>
              </a:spcBef>
              <a:buClr>
                <a:srgbClr val="00A9D4"/>
              </a:buClr>
              <a:buFont typeface="Arial" charset="0"/>
              <a:buNone/>
            </a:pPr>
            <a:r>
              <a:rPr lang="en-US" i="1" dirty="0">
                <a:solidFill>
                  <a:srgbClr val="00B050"/>
                </a:solidFill>
                <a:cs typeface="Arial" charset="0"/>
              </a:rPr>
              <a:t>An HDR system is a combination of HDR, WCG and higher sample precision technologies</a:t>
            </a:r>
          </a:p>
        </p:txBody>
      </p:sp>
      <p:sp>
        <p:nvSpPr>
          <p:cNvPr id="28" name="TextBox 1"/>
          <p:cNvSpPr txBox="1">
            <a:spLocks noChangeArrowheads="1"/>
          </p:cNvSpPr>
          <p:nvPr/>
        </p:nvSpPr>
        <p:spPr bwMode="auto">
          <a:xfrm rot="1538995">
            <a:off x="7648160" y="1126368"/>
            <a:ext cx="135389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500" b="1" dirty="0">
                <a:solidFill>
                  <a:srgbClr val="00285F"/>
                </a:solidFill>
              </a:rPr>
              <a:t>0110 1001 01</a:t>
            </a:r>
          </a:p>
        </p:txBody>
      </p:sp>
      <p:grpSp>
        <p:nvGrpSpPr>
          <p:cNvPr id="2" name="Group 1"/>
          <p:cNvGrpSpPr/>
          <p:nvPr/>
        </p:nvGrpSpPr>
        <p:grpSpPr>
          <a:xfrm>
            <a:off x="4760260" y="3193538"/>
            <a:ext cx="4080047" cy="1327728"/>
            <a:chOff x="165949" y="1305501"/>
            <a:chExt cx="5440062" cy="1770304"/>
          </a:xfrm>
        </p:grpSpPr>
        <p:pic>
          <p:nvPicPr>
            <p:cNvPr id="26" name="Picture 25"/>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65949" y="1671144"/>
              <a:ext cx="2470494" cy="1391037"/>
            </a:xfrm>
            <a:prstGeom prst="rect">
              <a:avLst/>
            </a:prstGeom>
          </p:spPr>
        </p:pic>
        <p:sp>
          <p:nvSpPr>
            <p:cNvPr id="27" name="TextBox 26"/>
            <p:cNvSpPr txBox="1"/>
            <p:nvPr/>
          </p:nvSpPr>
          <p:spPr>
            <a:xfrm>
              <a:off x="546589" y="1957813"/>
              <a:ext cx="1854452" cy="346247"/>
            </a:xfrm>
            <a:prstGeom prst="rect">
              <a:avLst/>
            </a:prstGeom>
            <a:noFill/>
          </p:spPr>
          <p:txBody>
            <a:bodyPr wrap="square" lIns="51434" tIns="25717" rIns="51434" bIns="25717" rtlCol="0">
              <a:spAutoFit/>
            </a:bodyPr>
            <a:lstStyle/>
            <a:p>
              <a:pPr algn="ctr"/>
              <a:r>
                <a:rPr lang="en-US" sz="1350" dirty="0"/>
                <a:t>3840 x 2160p</a:t>
              </a:r>
            </a:p>
          </p:txBody>
        </p:sp>
        <p:pic>
          <p:nvPicPr>
            <p:cNvPr id="29" name="Picture 28"/>
            <p:cNvPicPr>
              <a:picLocks noChangeAspect="1"/>
            </p:cNvPicPr>
            <p:nvPr/>
          </p:nvPicPr>
          <p:blipFill rotWithShape="1">
            <a:blip r:embed="rId9" cstate="print">
              <a:extLst>
                <a:ext uri="{BEBA8EAE-BF5A-486C-A8C5-ECC9F3942E4B}">
                  <a14:imgProps xmlns:a14="http://schemas.microsoft.com/office/drawing/2010/main">
                    <a14:imgLayer r:embed="rId10">
                      <a14:imgEffect>
                        <a14:sharpenSoften amount="-49000"/>
                      </a14:imgEffect>
                    </a14:imgLayer>
                  </a14:imgProps>
                </a:ext>
                <a:ext uri="{28A0092B-C50C-407E-A947-70E740481C1C}">
                  <a14:useLocalDpi xmlns:a14="http://schemas.microsoft.com/office/drawing/2010/main"/>
                </a:ext>
              </a:extLst>
            </a:blip>
            <a:srcRect/>
            <a:stretch/>
          </p:blipFill>
          <p:spPr>
            <a:xfrm>
              <a:off x="3087126" y="1657521"/>
              <a:ext cx="2518885" cy="1418284"/>
            </a:xfrm>
            <a:prstGeom prst="rect">
              <a:avLst/>
            </a:prstGeom>
          </p:spPr>
        </p:pic>
        <p:sp>
          <p:nvSpPr>
            <p:cNvPr id="30" name="TextBox 29"/>
            <p:cNvSpPr txBox="1"/>
            <p:nvPr/>
          </p:nvSpPr>
          <p:spPr>
            <a:xfrm>
              <a:off x="3427990" y="1957813"/>
              <a:ext cx="1854450" cy="346247"/>
            </a:xfrm>
            <a:prstGeom prst="rect">
              <a:avLst/>
            </a:prstGeom>
            <a:noFill/>
          </p:spPr>
          <p:txBody>
            <a:bodyPr wrap="square" lIns="51434" tIns="25717" rIns="51434" bIns="25717" rtlCol="0">
              <a:spAutoFit/>
            </a:bodyPr>
            <a:lstStyle/>
            <a:p>
              <a:pPr algn="ctr"/>
              <a:r>
                <a:rPr lang="en-US" sz="1350" dirty="0"/>
                <a:t>1920 x 1080p</a:t>
              </a:r>
            </a:p>
          </p:txBody>
        </p:sp>
        <p:sp>
          <p:nvSpPr>
            <p:cNvPr id="31" name="TextBox 30"/>
            <p:cNvSpPr txBox="1"/>
            <p:nvPr/>
          </p:nvSpPr>
          <p:spPr>
            <a:xfrm>
              <a:off x="2576983" y="2258546"/>
              <a:ext cx="627584" cy="346247"/>
            </a:xfrm>
            <a:prstGeom prst="rect">
              <a:avLst/>
            </a:prstGeom>
            <a:noFill/>
          </p:spPr>
          <p:txBody>
            <a:bodyPr wrap="square" lIns="51434" tIns="25717" rIns="51434" bIns="25717" rtlCol="0">
              <a:spAutoFit/>
            </a:bodyPr>
            <a:lstStyle/>
            <a:p>
              <a:pPr algn="ctr"/>
              <a:r>
                <a:rPr lang="en-US" sz="1350" dirty="0"/>
                <a:t>or</a:t>
              </a:r>
            </a:p>
          </p:txBody>
        </p:sp>
        <p:sp>
          <p:nvSpPr>
            <p:cNvPr id="32" name="TextBox 31"/>
            <p:cNvSpPr txBox="1"/>
            <p:nvPr/>
          </p:nvSpPr>
          <p:spPr>
            <a:xfrm>
              <a:off x="2170163" y="1305501"/>
              <a:ext cx="1270000" cy="346247"/>
            </a:xfrm>
            <a:prstGeom prst="rect">
              <a:avLst/>
            </a:prstGeom>
            <a:noFill/>
          </p:spPr>
          <p:txBody>
            <a:bodyPr wrap="square" lIns="51434" tIns="25717" rIns="51434" bIns="25717" rtlCol="0">
              <a:spAutoFit/>
            </a:bodyPr>
            <a:lstStyle/>
            <a:p>
              <a:pPr algn="ctr"/>
              <a:r>
                <a:rPr lang="en-US" sz="1350" dirty="0"/>
                <a:t>Whether</a:t>
              </a:r>
            </a:p>
          </p:txBody>
        </p:sp>
      </p:grpSp>
      <p:pic>
        <p:nvPicPr>
          <p:cNvPr id="33" name="Logo2011" descr="ERI_UF_rgb"/>
          <p:cNvPicPr>
            <a:picLocks noChangeArrowheads="1"/>
          </p:cNvPicPr>
          <p:nvPr/>
        </p:nvPicPr>
        <p:blipFill>
          <a:blip r:embed="rId11" cstate="print"/>
          <a:srcRect/>
          <a:stretch>
            <a:fillRect/>
          </a:stretch>
        </p:blipFill>
        <p:spPr bwMode="auto">
          <a:xfrm>
            <a:off x="7971362" y="324000"/>
            <a:ext cx="770334" cy="675085"/>
          </a:xfrm>
          <a:prstGeom prst="rect">
            <a:avLst/>
          </a:prstGeom>
          <a:noFill/>
        </p:spPr>
      </p:pic>
    </p:spTree>
    <p:extLst>
      <p:ext uri="{BB962C8B-B14F-4D97-AF65-F5344CB8AC3E}">
        <p14:creationId xmlns:p14="http://schemas.microsoft.com/office/powerpoint/2010/main" val="9155640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a:spLocks noGrp="1"/>
          </p:cNvSpPr>
          <p:nvPr>
            <p:ph sz="quarter" idx="10"/>
          </p:nvPr>
        </p:nvSpPr>
        <p:spPr>
          <a:xfrm>
            <a:off x="215968" y="1117974"/>
            <a:ext cx="5384732" cy="2642782"/>
          </a:xfrm>
        </p:spPr>
        <p:txBody>
          <a:bodyPr/>
          <a:lstStyle/>
          <a:p>
            <a:pPr marL="173831" indent="-173831">
              <a:lnSpc>
                <a:spcPct val="90000"/>
              </a:lnSpc>
              <a:spcBef>
                <a:spcPts val="900"/>
              </a:spcBef>
            </a:pPr>
            <a:r>
              <a:rPr lang="en-US" sz="1500" dirty="0">
                <a:latin typeface="Arial" panose="020B0604020202020204" pitchFamily="34" charset="0"/>
                <a:cs typeface="Arial" panose="020B0604020202020204" pitchFamily="34" charset="0"/>
              </a:rPr>
              <a:t>Cameras convert scene light to an electrical signal, suitable of being transmitted over long distances, using an </a:t>
            </a:r>
            <a:br>
              <a:rPr lang="en-US" sz="1500" dirty="0">
                <a:latin typeface="Arial" panose="020B0604020202020204" pitchFamily="34" charset="0"/>
                <a:cs typeface="Arial" panose="020B0604020202020204" pitchFamily="34" charset="0"/>
              </a:rPr>
            </a:br>
            <a:r>
              <a:rPr lang="en-US" sz="1500" dirty="0" err="1">
                <a:solidFill>
                  <a:srgbClr val="FFC000"/>
                </a:solidFill>
                <a:latin typeface="Arial" panose="020B0604020202020204" pitchFamily="34" charset="0"/>
                <a:cs typeface="Arial" panose="020B0604020202020204" pitchFamily="34" charset="0"/>
              </a:rPr>
              <a:t>opto</a:t>
            </a:r>
            <a:r>
              <a:rPr lang="en-US" sz="1500" dirty="0">
                <a:solidFill>
                  <a:srgbClr val="FFC000"/>
                </a:solidFill>
                <a:latin typeface="Arial" panose="020B0604020202020204" pitchFamily="34" charset="0"/>
                <a:cs typeface="Arial" panose="020B0604020202020204" pitchFamily="34" charset="0"/>
              </a:rPr>
              <a:t>-electronic transfer function (OETF)</a:t>
            </a:r>
          </a:p>
          <a:p>
            <a:pPr marL="173831" indent="-173831">
              <a:lnSpc>
                <a:spcPct val="90000"/>
              </a:lnSpc>
              <a:spcBef>
                <a:spcPts val="900"/>
              </a:spcBef>
            </a:pPr>
            <a:r>
              <a:rPr lang="en-US" sz="1500" dirty="0">
                <a:latin typeface="Arial" panose="020B0604020202020204" pitchFamily="34" charset="0"/>
                <a:cs typeface="Arial" panose="020B0604020202020204" pitchFamily="34" charset="0"/>
              </a:rPr>
              <a:t>Displays convert an electrical signal back to scene light using an </a:t>
            </a:r>
            <a:r>
              <a:rPr lang="en-US" sz="1500" dirty="0">
                <a:solidFill>
                  <a:srgbClr val="FFC000"/>
                </a:solidFill>
                <a:latin typeface="Arial" panose="020B0604020202020204" pitchFamily="34" charset="0"/>
                <a:cs typeface="Arial" panose="020B0604020202020204" pitchFamily="34" charset="0"/>
              </a:rPr>
              <a:t>electro-optical transfer function (EOTF)</a:t>
            </a:r>
          </a:p>
          <a:p>
            <a:pPr marL="173831" indent="-173831">
              <a:lnSpc>
                <a:spcPct val="90000"/>
              </a:lnSpc>
              <a:spcBef>
                <a:spcPts val="900"/>
              </a:spcBef>
            </a:pPr>
            <a:r>
              <a:rPr lang="en-US" sz="1500" dirty="0">
                <a:latin typeface="Arial" panose="020B0604020202020204" pitchFamily="34" charset="0"/>
                <a:cs typeface="Arial" panose="020B0604020202020204" pitchFamily="34" charset="0"/>
              </a:rPr>
              <a:t>For over 60 years, the cathode ray tube (CRT) was the universal display technology used</a:t>
            </a:r>
          </a:p>
          <a:p>
            <a:pPr marL="173831" indent="-173831">
              <a:lnSpc>
                <a:spcPct val="90000"/>
              </a:lnSpc>
              <a:spcBef>
                <a:spcPts val="900"/>
              </a:spcBef>
            </a:pPr>
            <a:r>
              <a:rPr lang="en-US" sz="1500" dirty="0">
                <a:latin typeface="Arial" panose="020B0604020202020204" pitchFamily="34" charset="0"/>
                <a:cs typeface="Arial" panose="020B0604020202020204" pitchFamily="34" charset="0"/>
              </a:rPr>
              <a:t>The response of a CRT to an input signal is not linear and its </a:t>
            </a:r>
            <a:r>
              <a:rPr lang="en-US" sz="1500" dirty="0" err="1">
                <a:latin typeface="Arial" panose="020B0604020202020204" pitchFamily="34" charset="0"/>
                <a:cs typeface="Arial" panose="020B0604020202020204" pitchFamily="34" charset="0"/>
              </a:rPr>
              <a:t>EOTF</a:t>
            </a:r>
            <a:r>
              <a:rPr lang="en-US" sz="1500" dirty="0">
                <a:latin typeface="Arial" panose="020B0604020202020204" pitchFamily="34" charset="0"/>
                <a:cs typeface="Arial" panose="020B0604020202020204" pitchFamily="34" charset="0"/>
              </a:rPr>
              <a:t> is commonly known as </a:t>
            </a:r>
            <a:r>
              <a:rPr lang="en-US" sz="1500" dirty="0">
                <a:solidFill>
                  <a:srgbClr val="FFC000"/>
                </a:solidFill>
                <a:latin typeface="Arial" panose="020B0604020202020204" pitchFamily="34" charset="0"/>
                <a:cs typeface="Arial" panose="020B0604020202020204" pitchFamily="34" charset="0"/>
              </a:rPr>
              <a:t>gamma</a:t>
            </a:r>
          </a:p>
        </p:txBody>
      </p:sp>
      <p:sp>
        <p:nvSpPr>
          <p:cNvPr id="28677" name="Title 2"/>
          <p:cNvSpPr>
            <a:spLocks noGrp="1"/>
          </p:cNvSpPr>
          <p:nvPr>
            <p:ph type="title"/>
          </p:nvPr>
        </p:nvSpPr>
        <p:spPr>
          <a:xfrm>
            <a:off x="394097" y="179785"/>
            <a:ext cx="7772003" cy="814388"/>
          </a:xfrm>
        </p:spPr>
        <p:txBody>
          <a:bodyPr>
            <a:normAutofit fontScale="90000"/>
          </a:bodyPr>
          <a:lstStyle/>
          <a:p>
            <a:pPr eaLnBrk="1" hangingPunct="1">
              <a:lnSpc>
                <a:spcPct val="80000"/>
              </a:lnSpc>
            </a:pPr>
            <a:r>
              <a:rPr lang="en-US" sz="3675" dirty="0"/>
              <a:t>Television = </a:t>
            </a:r>
            <a:r>
              <a:rPr lang="en-US" sz="3675" i="1" dirty="0"/>
              <a:t>tele + vision</a:t>
            </a:r>
            <a:r>
              <a:rPr lang="en-US" sz="3675" dirty="0"/>
              <a:t> </a:t>
            </a:r>
            <a:r>
              <a:rPr lang="en-US" dirty="0"/>
              <a:t/>
            </a:r>
            <a:br>
              <a:rPr lang="en-US" dirty="0"/>
            </a:br>
            <a:r>
              <a:rPr lang="en-US" sz="3000" dirty="0">
                <a:solidFill>
                  <a:srgbClr val="00B0F0"/>
                </a:solidFill>
              </a:rPr>
              <a:t>From camera to display</a:t>
            </a:r>
            <a:endParaRPr lang="en-US" dirty="0">
              <a:solidFill>
                <a:srgbClr val="00B0F0"/>
              </a:solidFill>
            </a:endParaRPr>
          </a:p>
        </p:txBody>
      </p:sp>
      <p:sp>
        <p:nvSpPr>
          <p:cNvPr id="12" name="Freeform 6"/>
          <p:cNvSpPr>
            <a:spLocks noEditPoints="1"/>
          </p:cNvSpPr>
          <p:nvPr/>
        </p:nvSpPr>
        <p:spPr bwMode="auto">
          <a:xfrm flipH="1">
            <a:off x="1467739" y="3715213"/>
            <a:ext cx="595514" cy="566774"/>
          </a:xfrm>
          <a:custGeom>
            <a:avLst/>
            <a:gdLst>
              <a:gd name="T0" fmla="*/ 2147483647 w 300"/>
              <a:gd name="T1" fmla="*/ 2147483647 h 288"/>
              <a:gd name="T2" fmla="*/ 2147483647 w 300"/>
              <a:gd name="T3" fmla="*/ 2147483647 h 288"/>
              <a:gd name="T4" fmla="*/ 2147483647 w 300"/>
              <a:gd name="T5" fmla="*/ 0 h 288"/>
              <a:gd name="T6" fmla="*/ 2147483647 w 300"/>
              <a:gd name="T7" fmla="*/ 2147483647 h 288"/>
              <a:gd name="T8" fmla="*/ 2147483647 w 300"/>
              <a:gd name="T9" fmla="*/ 2147483647 h 288"/>
              <a:gd name="T10" fmla="*/ 2147483647 w 300"/>
              <a:gd name="T11" fmla="*/ 2147483647 h 288"/>
              <a:gd name="T12" fmla="*/ 2147483647 w 300"/>
              <a:gd name="T13" fmla="*/ 2147483647 h 288"/>
              <a:gd name="T14" fmla="*/ 2147483647 w 300"/>
              <a:gd name="T15" fmla="*/ 2147483647 h 288"/>
              <a:gd name="T16" fmla="*/ 2147483647 w 300"/>
              <a:gd name="T17" fmla="*/ 2147483647 h 288"/>
              <a:gd name="T18" fmla="*/ 2147483647 w 300"/>
              <a:gd name="T19" fmla="*/ 2147483647 h 288"/>
              <a:gd name="T20" fmla="*/ 2147483647 w 300"/>
              <a:gd name="T21" fmla="*/ 2147483647 h 288"/>
              <a:gd name="T22" fmla="*/ 2147483647 w 300"/>
              <a:gd name="T23" fmla="*/ 2147483647 h 288"/>
              <a:gd name="T24" fmla="*/ 2147483647 w 300"/>
              <a:gd name="T25" fmla="*/ 2147483647 h 288"/>
              <a:gd name="T26" fmla="*/ 0 w 300"/>
              <a:gd name="T27" fmla="*/ 2147483647 h 288"/>
              <a:gd name="T28" fmla="*/ 0 w 300"/>
              <a:gd name="T29" fmla="*/ 2147483647 h 288"/>
              <a:gd name="T30" fmla="*/ 2147483647 w 300"/>
              <a:gd name="T31" fmla="*/ 2147483647 h 288"/>
              <a:gd name="T32" fmla="*/ 2147483647 w 300"/>
              <a:gd name="T33" fmla="*/ 2147483647 h 288"/>
              <a:gd name="T34" fmla="*/ 2147483647 w 300"/>
              <a:gd name="T35" fmla="*/ 2147483647 h 288"/>
              <a:gd name="T36" fmla="*/ 2147483647 w 300"/>
              <a:gd name="T37" fmla="*/ 2147483647 h 288"/>
              <a:gd name="T38" fmla="*/ 2147483647 w 300"/>
              <a:gd name="T39" fmla="*/ 2147483647 h 288"/>
              <a:gd name="T40" fmla="*/ 2147483647 w 300"/>
              <a:gd name="T41" fmla="*/ 2147483647 h 288"/>
              <a:gd name="T42" fmla="*/ 2147483647 w 300"/>
              <a:gd name="T43" fmla="*/ 2147483647 h 288"/>
              <a:gd name="T44" fmla="*/ 2147483647 w 300"/>
              <a:gd name="T45" fmla="*/ 2147483647 h 288"/>
              <a:gd name="T46" fmla="*/ 2147483647 w 300"/>
              <a:gd name="T47" fmla="*/ 2147483647 h 288"/>
              <a:gd name="T48" fmla="*/ 2147483647 w 300"/>
              <a:gd name="T49" fmla="*/ 2147483647 h 288"/>
              <a:gd name="T50" fmla="*/ 2147483647 w 300"/>
              <a:gd name="T51" fmla="*/ 2147483647 h 288"/>
              <a:gd name="T52" fmla="*/ 2147483647 w 300"/>
              <a:gd name="T53" fmla="*/ 2147483647 h 288"/>
              <a:gd name="T54" fmla="*/ 2147483647 w 300"/>
              <a:gd name="T55" fmla="*/ 2147483647 h 288"/>
              <a:gd name="T56" fmla="*/ 2147483647 w 300"/>
              <a:gd name="T57" fmla="*/ 2147483647 h 288"/>
              <a:gd name="T58" fmla="*/ 2147483647 w 300"/>
              <a:gd name="T59" fmla="*/ 2147483647 h 288"/>
              <a:gd name="T60" fmla="*/ 2147483647 w 300"/>
              <a:gd name="T61" fmla="*/ 2147483647 h 288"/>
              <a:gd name="T62" fmla="*/ 2147483647 w 300"/>
              <a:gd name="T63" fmla="*/ 2147483647 h 288"/>
              <a:gd name="T64" fmla="*/ 2147483647 w 300"/>
              <a:gd name="T65" fmla="*/ 2147483647 h 288"/>
              <a:gd name="T66" fmla="*/ 2147483647 w 300"/>
              <a:gd name="T67" fmla="*/ 2147483647 h 288"/>
              <a:gd name="T68" fmla="*/ 2147483647 w 300"/>
              <a:gd name="T69" fmla="*/ 2147483647 h 288"/>
              <a:gd name="T70" fmla="*/ 2147483647 w 300"/>
              <a:gd name="T71" fmla="*/ 2147483647 h 288"/>
              <a:gd name="T72" fmla="*/ 2147483647 w 300"/>
              <a:gd name="T73" fmla="*/ 2147483647 h 288"/>
              <a:gd name="T74" fmla="*/ 2147483647 w 300"/>
              <a:gd name="T75" fmla="*/ 2147483647 h 288"/>
              <a:gd name="T76" fmla="*/ 2147483647 w 300"/>
              <a:gd name="T77" fmla="*/ 2147483647 h 288"/>
              <a:gd name="T78" fmla="*/ 0 w 300"/>
              <a:gd name="T79" fmla="*/ 2147483647 h 288"/>
              <a:gd name="T80" fmla="*/ 0 w 300"/>
              <a:gd name="T81" fmla="*/ 2147483647 h 288"/>
              <a:gd name="T82" fmla="*/ 2147483647 w 300"/>
              <a:gd name="T83" fmla="*/ 2147483647 h 288"/>
              <a:gd name="T84" fmla="*/ 2147483647 w 300"/>
              <a:gd name="T85" fmla="*/ 2147483647 h 288"/>
              <a:gd name="T86" fmla="*/ 2147483647 w 300"/>
              <a:gd name="T87" fmla="*/ 2147483647 h 288"/>
              <a:gd name="T88" fmla="*/ 2147483647 w 300"/>
              <a:gd name="T89" fmla="*/ 2147483647 h 288"/>
              <a:gd name="T90" fmla="*/ 2147483647 w 300"/>
              <a:gd name="T91" fmla="*/ 2147483647 h 288"/>
              <a:gd name="T92" fmla="*/ 2147483647 w 300"/>
              <a:gd name="T93" fmla="*/ 2147483647 h 288"/>
              <a:gd name="T94" fmla="*/ 2147483647 w 300"/>
              <a:gd name="T95" fmla="*/ 2147483647 h 288"/>
              <a:gd name="T96" fmla="*/ 2147483647 w 300"/>
              <a:gd name="T97" fmla="*/ 2147483647 h 288"/>
              <a:gd name="T98" fmla="*/ 2147483647 w 300"/>
              <a:gd name="T99" fmla="*/ 2147483647 h 288"/>
              <a:gd name="T100" fmla="*/ 2147483647 w 300"/>
              <a:gd name="T101" fmla="*/ 2147483647 h 288"/>
              <a:gd name="T102" fmla="*/ 2147483647 w 300"/>
              <a:gd name="T103" fmla="*/ 2147483647 h 288"/>
              <a:gd name="T104" fmla="*/ 2147483647 w 300"/>
              <a:gd name="T105" fmla="*/ 0 h 288"/>
              <a:gd name="T106" fmla="*/ 2147483647 w 300"/>
              <a:gd name="T107" fmla="*/ 2147483647 h 288"/>
              <a:gd name="T108" fmla="*/ 2147483647 w 300"/>
              <a:gd name="T109" fmla="*/ 2147483647 h 2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00" h="288">
                <a:moveTo>
                  <a:pt x="171" y="83"/>
                </a:moveTo>
                <a:cubicBezTo>
                  <a:pt x="194" y="83"/>
                  <a:pt x="213" y="64"/>
                  <a:pt x="213" y="41"/>
                </a:cubicBezTo>
                <a:cubicBezTo>
                  <a:pt x="213" y="19"/>
                  <a:pt x="194" y="0"/>
                  <a:pt x="171" y="0"/>
                </a:cubicBezTo>
                <a:cubicBezTo>
                  <a:pt x="149" y="0"/>
                  <a:pt x="130" y="19"/>
                  <a:pt x="130" y="41"/>
                </a:cubicBezTo>
                <a:cubicBezTo>
                  <a:pt x="130" y="64"/>
                  <a:pt x="149" y="83"/>
                  <a:pt x="171" y="83"/>
                </a:cubicBezTo>
                <a:close/>
                <a:moveTo>
                  <a:pt x="300" y="142"/>
                </a:moveTo>
                <a:cubicBezTo>
                  <a:pt x="300" y="137"/>
                  <a:pt x="299" y="132"/>
                  <a:pt x="296" y="128"/>
                </a:cubicBezTo>
                <a:cubicBezTo>
                  <a:pt x="294" y="124"/>
                  <a:pt x="289" y="122"/>
                  <a:pt x="284" y="122"/>
                </a:cubicBezTo>
                <a:cubicBezTo>
                  <a:pt x="279" y="122"/>
                  <a:pt x="275" y="124"/>
                  <a:pt x="271" y="127"/>
                </a:cubicBezTo>
                <a:cubicBezTo>
                  <a:pt x="271" y="127"/>
                  <a:pt x="247" y="146"/>
                  <a:pt x="229" y="161"/>
                </a:cubicBezTo>
                <a:cubicBezTo>
                  <a:pt x="229" y="139"/>
                  <a:pt x="229" y="139"/>
                  <a:pt x="229" y="139"/>
                </a:cubicBezTo>
                <a:cubicBezTo>
                  <a:pt x="229" y="116"/>
                  <a:pt x="210" y="97"/>
                  <a:pt x="187" y="97"/>
                </a:cubicBezTo>
                <a:cubicBezTo>
                  <a:pt x="42" y="97"/>
                  <a:pt x="42" y="97"/>
                  <a:pt x="42" y="97"/>
                </a:cubicBezTo>
                <a:cubicBezTo>
                  <a:pt x="19" y="97"/>
                  <a:pt x="0" y="116"/>
                  <a:pt x="0" y="139"/>
                </a:cubicBezTo>
                <a:cubicBezTo>
                  <a:pt x="0" y="197"/>
                  <a:pt x="0" y="197"/>
                  <a:pt x="0" y="197"/>
                </a:cubicBezTo>
                <a:cubicBezTo>
                  <a:pt x="0" y="201"/>
                  <a:pt x="4" y="205"/>
                  <a:pt x="8" y="205"/>
                </a:cubicBezTo>
                <a:cubicBezTo>
                  <a:pt x="12" y="205"/>
                  <a:pt x="16" y="201"/>
                  <a:pt x="16" y="197"/>
                </a:cubicBezTo>
                <a:cubicBezTo>
                  <a:pt x="16" y="139"/>
                  <a:pt x="16" y="139"/>
                  <a:pt x="16" y="139"/>
                </a:cubicBezTo>
                <a:cubicBezTo>
                  <a:pt x="16" y="125"/>
                  <a:pt x="28" y="113"/>
                  <a:pt x="42" y="113"/>
                </a:cubicBezTo>
                <a:cubicBezTo>
                  <a:pt x="187" y="113"/>
                  <a:pt x="187" y="113"/>
                  <a:pt x="187" y="113"/>
                </a:cubicBezTo>
                <a:cubicBezTo>
                  <a:pt x="201" y="113"/>
                  <a:pt x="213" y="125"/>
                  <a:pt x="213" y="139"/>
                </a:cubicBezTo>
                <a:cubicBezTo>
                  <a:pt x="213" y="177"/>
                  <a:pt x="213" y="177"/>
                  <a:pt x="213" y="177"/>
                </a:cubicBezTo>
                <a:cubicBezTo>
                  <a:pt x="213" y="180"/>
                  <a:pt x="215" y="183"/>
                  <a:pt x="217" y="184"/>
                </a:cubicBezTo>
                <a:cubicBezTo>
                  <a:pt x="220" y="186"/>
                  <a:pt x="223" y="185"/>
                  <a:pt x="226" y="183"/>
                </a:cubicBezTo>
                <a:cubicBezTo>
                  <a:pt x="235" y="176"/>
                  <a:pt x="280" y="140"/>
                  <a:pt x="281" y="140"/>
                </a:cubicBezTo>
                <a:cubicBezTo>
                  <a:pt x="282" y="139"/>
                  <a:pt x="283" y="138"/>
                  <a:pt x="283" y="138"/>
                </a:cubicBezTo>
                <a:cubicBezTo>
                  <a:pt x="284" y="139"/>
                  <a:pt x="284" y="140"/>
                  <a:pt x="284" y="142"/>
                </a:cubicBezTo>
                <a:cubicBezTo>
                  <a:pt x="284" y="143"/>
                  <a:pt x="284" y="250"/>
                  <a:pt x="284" y="252"/>
                </a:cubicBezTo>
                <a:cubicBezTo>
                  <a:pt x="284" y="253"/>
                  <a:pt x="284" y="255"/>
                  <a:pt x="283" y="255"/>
                </a:cubicBezTo>
                <a:cubicBezTo>
                  <a:pt x="283" y="255"/>
                  <a:pt x="282" y="255"/>
                  <a:pt x="281" y="254"/>
                </a:cubicBezTo>
                <a:cubicBezTo>
                  <a:pt x="275" y="249"/>
                  <a:pt x="244" y="224"/>
                  <a:pt x="226" y="210"/>
                </a:cubicBezTo>
                <a:cubicBezTo>
                  <a:pt x="223" y="208"/>
                  <a:pt x="220" y="208"/>
                  <a:pt x="217" y="209"/>
                </a:cubicBezTo>
                <a:cubicBezTo>
                  <a:pt x="215" y="211"/>
                  <a:pt x="213" y="213"/>
                  <a:pt x="213" y="216"/>
                </a:cubicBezTo>
                <a:cubicBezTo>
                  <a:pt x="213" y="246"/>
                  <a:pt x="213" y="246"/>
                  <a:pt x="213" y="246"/>
                </a:cubicBezTo>
                <a:cubicBezTo>
                  <a:pt x="213" y="260"/>
                  <a:pt x="201" y="272"/>
                  <a:pt x="187" y="272"/>
                </a:cubicBezTo>
                <a:cubicBezTo>
                  <a:pt x="42" y="272"/>
                  <a:pt x="42" y="272"/>
                  <a:pt x="42" y="272"/>
                </a:cubicBezTo>
                <a:cubicBezTo>
                  <a:pt x="28" y="272"/>
                  <a:pt x="16" y="260"/>
                  <a:pt x="16" y="246"/>
                </a:cubicBezTo>
                <a:cubicBezTo>
                  <a:pt x="16" y="229"/>
                  <a:pt x="16" y="229"/>
                  <a:pt x="16" y="229"/>
                </a:cubicBezTo>
                <a:cubicBezTo>
                  <a:pt x="16" y="224"/>
                  <a:pt x="12" y="221"/>
                  <a:pt x="8" y="221"/>
                </a:cubicBezTo>
                <a:cubicBezTo>
                  <a:pt x="4" y="221"/>
                  <a:pt x="0" y="224"/>
                  <a:pt x="0" y="229"/>
                </a:cubicBezTo>
                <a:cubicBezTo>
                  <a:pt x="0" y="246"/>
                  <a:pt x="0" y="246"/>
                  <a:pt x="0" y="246"/>
                </a:cubicBezTo>
                <a:cubicBezTo>
                  <a:pt x="0" y="269"/>
                  <a:pt x="19" y="288"/>
                  <a:pt x="42" y="288"/>
                </a:cubicBezTo>
                <a:cubicBezTo>
                  <a:pt x="187" y="288"/>
                  <a:pt x="187" y="288"/>
                  <a:pt x="187" y="288"/>
                </a:cubicBezTo>
                <a:cubicBezTo>
                  <a:pt x="210" y="288"/>
                  <a:pt x="229" y="269"/>
                  <a:pt x="229" y="246"/>
                </a:cubicBezTo>
                <a:cubicBezTo>
                  <a:pt x="229" y="233"/>
                  <a:pt x="229" y="233"/>
                  <a:pt x="229" y="233"/>
                </a:cubicBezTo>
                <a:cubicBezTo>
                  <a:pt x="246" y="246"/>
                  <a:pt x="266" y="262"/>
                  <a:pt x="271" y="266"/>
                </a:cubicBezTo>
                <a:cubicBezTo>
                  <a:pt x="275" y="269"/>
                  <a:pt x="279" y="271"/>
                  <a:pt x="284" y="271"/>
                </a:cubicBezTo>
                <a:cubicBezTo>
                  <a:pt x="288" y="272"/>
                  <a:pt x="293" y="269"/>
                  <a:pt x="296" y="265"/>
                </a:cubicBezTo>
                <a:cubicBezTo>
                  <a:pt x="299" y="261"/>
                  <a:pt x="300" y="257"/>
                  <a:pt x="300" y="252"/>
                </a:cubicBezTo>
                <a:cubicBezTo>
                  <a:pt x="300" y="250"/>
                  <a:pt x="300" y="143"/>
                  <a:pt x="300" y="142"/>
                </a:cubicBezTo>
                <a:close/>
                <a:moveTo>
                  <a:pt x="66" y="83"/>
                </a:moveTo>
                <a:cubicBezTo>
                  <a:pt x="89" y="83"/>
                  <a:pt x="107" y="64"/>
                  <a:pt x="107" y="41"/>
                </a:cubicBezTo>
                <a:cubicBezTo>
                  <a:pt x="107" y="19"/>
                  <a:pt x="89" y="0"/>
                  <a:pt x="66" y="0"/>
                </a:cubicBezTo>
                <a:cubicBezTo>
                  <a:pt x="43" y="0"/>
                  <a:pt x="25" y="19"/>
                  <a:pt x="25" y="41"/>
                </a:cubicBezTo>
                <a:cubicBezTo>
                  <a:pt x="25" y="64"/>
                  <a:pt x="43" y="83"/>
                  <a:pt x="66" y="83"/>
                </a:cubicBezTo>
                <a:close/>
              </a:path>
            </a:pathLst>
          </a:custGeom>
          <a:blipFill dpi="0" rotWithShape="1">
            <a:blip r:embed="rId3"/>
            <a:srcRect/>
            <a:stretch>
              <a:fillRect/>
            </a:stretch>
          </a:blipFill>
          <a:ln w="9525" cap="flat" cmpd="sng" algn="ctr">
            <a:solidFill>
              <a:srgbClr val="00625F"/>
            </a:solidFill>
            <a:prstDash val="solid"/>
            <a:round/>
            <a:headEnd type="none" w="med" len="med"/>
            <a:tailEnd type="none" w="med" len="med"/>
          </a:ln>
          <a:extLst/>
        </p:spPr>
        <p:txBody>
          <a:bodyPr lIns="91438" tIns="45719" rIns="91438" bIns="45719"/>
          <a:lstStyle/>
          <a:p>
            <a:endParaRPr lang="en-US" sz="1350"/>
          </a:p>
        </p:txBody>
      </p:sp>
      <p:sp>
        <p:nvSpPr>
          <p:cNvPr id="13" name="Freeform 9"/>
          <p:cNvSpPr>
            <a:spLocks noEditPoints="1"/>
          </p:cNvSpPr>
          <p:nvPr/>
        </p:nvSpPr>
        <p:spPr bwMode="auto">
          <a:xfrm>
            <a:off x="6203106" y="3775578"/>
            <a:ext cx="733526" cy="513433"/>
          </a:xfrm>
          <a:custGeom>
            <a:avLst/>
            <a:gdLst>
              <a:gd name="T0" fmla="*/ 2147483647 w 467"/>
              <a:gd name="T1" fmla="*/ 2147483647 h 377"/>
              <a:gd name="T2" fmla="*/ 2147483647 w 467"/>
              <a:gd name="T3" fmla="*/ 2147483647 h 377"/>
              <a:gd name="T4" fmla="*/ 2147483647 w 467"/>
              <a:gd name="T5" fmla="*/ 2147483647 h 377"/>
              <a:gd name="T6" fmla="*/ 2147483647 w 467"/>
              <a:gd name="T7" fmla="*/ 0 h 377"/>
              <a:gd name="T8" fmla="*/ 2147483647 w 467"/>
              <a:gd name="T9" fmla="*/ 0 h 377"/>
              <a:gd name="T10" fmla="*/ 0 w 467"/>
              <a:gd name="T11" fmla="*/ 2147483647 h 377"/>
              <a:gd name="T12" fmla="*/ 0 w 467"/>
              <a:gd name="T13" fmla="*/ 2147483647 h 377"/>
              <a:gd name="T14" fmla="*/ 2147483647 w 467"/>
              <a:gd name="T15" fmla="*/ 2147483647 h 377"/>
              <a:gd name="T16" fmla="*/ 2147483647 w 467"/>
              <a:gd name="T17" fmla="*/ 2147483647 h 377"/>
              <a:gd name="T18" fmla="*/ 2147483647 w 467"/>
              <a:gd name="T19" fmla="*/ 2147483647 h 377"/>
              <a:gd name="T20" fmla="*/ 2147483647 w 467"/>
              <a:gd name="T21" fmla="*/ 2147483647 h 377"/>
              <a:gd name="T22" fmla="*/ 2147483647 w 467"/>
              <a:gd name="T23" fmla="*/ 2147483647 h 377"/>
              <a:gd name="T24" fmla="*/ 2147483647 w 467"/>
              <a:gd name="T25" fmla="*/ 2147483647 h 377"/>
              <a:gd name="T26" fmla="*/ 2147483647 w 467"/>
              <a:gd name="T27" fmla="*/ 2147483647 h 377"/>
              <a:gd name="T28" fmla="*/ 2147483647 w 467"/>
              <a:gd name="T29" fmla="*/ 2147483647 h 377"/>
              <a:gd name="T30" fmla="*/ 2147483647 w 467"/>
              <a:gd name="T31" fmla="*/ 2147483647 h 377"/>
              <a:gd name="T32" fmla="*/ 2147483647 w 467"/>
              <a:gd name="T33" fmla="*/ 2147483647 h 377"/>
              <a:gd name="T34" fmla="*/ 2147483647 w 467"/>
              <a:gd name="T35" fmla="*/ 2147483647 h 377"/>
              <a:gd name="T36" fmla="*/ 2147483647 w 467"/>
              <a:gd name="T37" fmla="*/ 2147483647 h 377"/>
              <a:gd name="T38" fmla="*/ 2147483647 w 467"/>
              <a:gd name="T39" fmla="*/ 2147483647 h 377"/>
              <a:gd name="T40" fmla="*/ 2147483647 w 467"/>
              <a:gd name="T41" fmla="*/ 2147483647 h 377"/>
              <a:gd name="T42" fmla="*/ 2147483647 w 467"/>
              <a:gd name="T43" fmla="*/ 2147483647 h 377"/>
              <a:gd name="T44" fmla="*/ 2147483647 w 467"/>
              <a:gd name="T45" fmla="*/ 2147483647 h 377"/>
              <a:gd name="T46" fmla="*/ 2147483647 w 467"/>
              <a:gd name="T47" fmla="*/ 2147483647 h 377"/>
              <a:gd name="T48" fmla="*/ 2147483647 w 467"/>
              <a:gd name="T49" fmla="*/ 2147483647 h 377"/>
              <a:gd name="T50" fmla="*/ 2147483647 w 467"/>
              <a:gd name="T51" fmla="*/ 2147483647 h 377"/>
              <a:gd name="T52" fmla="*/ 2147483647 w 467"/>
              <a:gd name="T53" fmla="*/ 2147483647 h 377"/>
              <a:gd name="T54" fmla="*/ 2147483647 w 467"/>
              <a:gd name="T55" fmla="*/ 2147483647 h 377"/>
              <a:gd name="T56" fmla="*/ 2147483647 w 467"/>
              <a:gd name="T57" fmla="*/ 2147483647 h 377"/>
              <a:gd name="T58" fmla="*/ 2147483647 w 467"/>
              <a:gd name="T59" fmla="*/ 2147483647 h 377"/>
              <a:gd name="T60" fmla="*/ 2147483647 w 467"/>
              <a:gd name="T61" fmla="*/ 2147483647 h 377"/>
              <a:gd name="T62" fmla="*/ 2147483647 w 467"/>
              <a:gd name="T63" fmla="*/ 2147483647 h 377"/>
              <a:gd name="T64" fmla="*/ 2147483647 w 467"/>
              <a:gd name="T65" fmla="*/ 2147483647 h 377"/>
              <a:gd name="T66" fmla="*/ 2147483647 w 467"/>
              <a:gd name="T67" fmla="*/ 2147483647 h 377"/>
              <a:gd name="T68" fmla="*/ 2147483647 w 467"/>
              <a:gd name="T69" fmla="*/ 2147483647 h 377"/>
              <a:gd name="T70" fmla="*/ 2147483647 w 467"/>
              <a:gd name="T71" fmla="*/ 2147483647 h 377"/>
              <a:gd name="T72" fmla="*/ 2147483647 w 467"/>
              <a:gd name="T73" fmla="*/ 2147483647 h 377"/>
              <a:gd name="T74" fmla="*/ 2147483647 w 467"/>
              <a:gd name="T75" fmla="*/ 2147483647 h 377"/>
              <a:gd name="T76" fmla="*/ 2147483647 w 467"/>
              <a:gd name="T77" fmla="*/ 2147483647 h 377"/>
              <a:gd name="T78" fmla="*/ 2147483647 w 467"/>
              <a:gd name="T79" fmla="*/ 2147483647 h 377"/>
              <a:gd name="T80" fmla="*/ 2147483647 w 467"/>
              <a:gd name="T81" fmla="*/ 2147483647 h 377"/>
              <a:gd name="T82" fmla="*/ 2147483647 w 467"/>
              <a:gd name="T83" fmla="*/ 2147483647 h 377"/>
              <a:gd name="T84" fmla="*/ 2147483647 w 467"/>
              <a:gd name="T85" fmla="*/ 2147483647 h 3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7" h="377">
                <a:moveTo>
                  <a:pt x="459" y="42"/>
                </a:moveTo>
                <a:cubicBezTo>
                  <a:pt x="463" y="42"/>
                  <a:pt x="467" y="38"/>
                  <a:pt x="467" y="34"/>
                </a:cubicBezTo>
                <a:cubicBezTo>
                  <a:pt x="467" y="14"/>
                  <a:pt x="467" y="14"/>
                  <a:pt x="467" y="14"/>
                </a:cubicBezTo>
                <a:cubicBezTo>
                  <a:pt x="467" y="6"/>
                  <a:pt x="461" y="0"/>
                  <a:pt x="453" y="0"/>
                </a:cubicBezTo>
                <a:cubicBezTo>
                  <a:pt x="13" y="0"/>
                  <a:pt x="13" y="0"/>
                  <a:pt x="13" y="0"/>
                </a:cubicBezTo>
                <a:cubicBezTo>
                  <a:pt x="6" y="0"/>
                  <a:pt x="0" y="6"/>
                  <a:pt x="0" y="14"/>
                </a:cubicBezTo>
                <a:cubicBezTo>
                  <a:pt x="0" y="276"/>
                  <a:pt x="0" y="276"/>
                  <a:pt x="0" y="276"/>
                </a:cubicBezTo>
                <a:cubicBezTo>
                  <a:pt x="0" y="283"/>
                  <a:pt x="6" y="290"/>
                  <a:pt x="13" y="290"/>
                </a:cubicBezTo>
                <a:cubicBezTo>
                  <a:pt x="185" y="290"/>
                  <a:pt x="185" y="290"/>
                  <a:pt x="185" y="290"/>
                </a:cubicBezTo>
                <a:cubicBezTo>
                  <a:pt x="185" y="314"/>
                  <a:pt x="185" y="314"/>
                  <a:pt x="185" y="314"/>
                </a:cubicBezTo>
                <a:cubicBezTo>
                  <a:pt x="117" y="314"/>
                  <a:pt x="117" y="314"/>
                  <a:pt x="117" y="314"/>
                </a:cubicBezTo>
                <a:cubicBezTo>
                  <a:pt x="115" y="314"/>
                  <a:pt x="114" y="314"/>
                  <a:pt x="112" y="315"/>
                </a:cubicBezTo>
                <a:cubicBezTo>
                  <a:pt x="40" y="362"/>
                  <a:pt x="40" y="362"/>
                  <a:pt x="40" y="362"/>
                </a:cubicBezTo>
                <a:cubicBezTo>
                  <a:pt x="37" y="364"/>
                  <a:pt x="35" y="368"/>
                  <a:pt x="36" y="371"/>
                </a:cubicBezTo>
                <a:cubicBezTo>
                  <a:pt x="37" y="375"/>
                  <a:pt x="41" y="377"/>
                  <a:pt x="44" y="377"/>
                </a:cubicBezTo>
                <a:cubicBezTo>
                  <a:pt x="422" y="377"/>
                  <a:pt x="422" y="377"/>
                  <a:pt x="422" y="377"/>
                </a:cubicBezTo>
                <a:cubicBezTo>
                  <a:pt x="426" y="377"/>
                  <a:pt x="429" y="375"/>
                  <a:pt x="430" y="371"/>
                </a:cubicBezTo>
                <a:cubicBezTo>
                  <a:pt x="431" y="368"/>
                  <a:pt x="429" y="364"/>
                  <a:pt x="426" y="362"/>
                </a:cubicBezTo>
                <a:cubicBezTo>
                  <a:pt x="354" y="315"/>
                  <a:pt x="354" y="315"/>
                  <a:pt x="354" y="315"/>
                </a:cubicBezTo>
                <a:cubicBezTo>
                  <a:pt x="352" y="314"/>
                  <a:pt x="351" y="314"/>
                  <a:pt x="349" y="314"/>
                </a:cubicBezTo>
                <a:cubicBezTo>
                  <a:pt x="281" y="314"/>
                  <a:pt x="281" y="314"/>
                  <a:pt x="281" y="314"/>
                </a:cubicBezTo>
                <a:cubicBezTo>
                  <a:pt x="281" y="290"/>
                  <a:pt x="281" y="290"/>
                  <a:pt x="281" y="290"/>
                </a:cubicBezTo>
                <a:cubicBezTo>
                  <a:pt x="453" y="290"/>
                  <a:pt x="453" y="290"/>
                  <a:pt x="453" y="290"/>
                </a:cubicBezTo>
                <a:cubicBezTo>
                  <a:pt x="461" y="290"/>
                  <a:pt x="467" y="283"/>
                  <a:pt x="467" y="276"/>
                </a:cubicBezTo>
                <a:cubicBezTo>
                  <a:pt x="467" y="66"/>
                  <a:pt x="467" y="66"/>
                  <a:pt x="467" y="66"/>
                </a:cubicBezTo>
                <a:cubicBezTo>
                  <a:pt x="467" y="61"/>
                  <a:pt x="463" y="58"/>
                  <a:pt x="459" y="58"/>
                </a:cubicBezTo>
                <a:cubicBezTo>
                  <a:pt x="454" y="58"/>
                  <a:pt x="451" y="61"/>
                  <a:pt x="451" y="66"/>
                </a:cubicBezTo>
                <a:cubicBezTo>
                  <a:pt x="451" y="274"/>
                  <a:pt x="451" y="274"/>
                  <a:pt x="451" y="274"/>
                </a:cubicBezTo>
                <a:cubicBezTo>
                  <a:pt x="16" y="274"/>
                  <a:pt x="16" y="274"/>
                  <a:pt x="16" y="274"/>
                </a:cubicBezTo>
                <a:cubicBezTo>
                  <a:pt x="16" y="16"/>
                  <a:pt x="16" y="16"/>
                  <a:pt x="16" y="16"/>
                </a:cubicBezTo>
                <a:cubicBezTo>
                  <a:pt x="451" y="16"/>
                  <a:pt x="451" y="16"/>
                  <a:pt x="451" y="16"/>
                </a:cubicBezTo>
                <a:cubicBezTo>
                  <a:pt x="451" y="34"/>
                  <a:pt x="451" y="34"/>
                  <a:pt x="451" y="34"/>
                </a:cubicBezTo>
                <a:cubicBezTo>
                  <a:pt x="451" y="38"/>
                  <a:pt x="454" y="42"/>
                  <a:pt x="459" y="42"/>
                </a:cubicBezTo>
                <a:close/>
                <a:moveTo>
                  <a:pt x="347" y="330"/>
                </a:moveTo>
                <a:cubicBezTo>
                  <a:pt x="395" y="361"/>
                  <a:pt x="395" y="361"/>
                  <a:pt x="395" y="361"/>
                </a:cubicBezTo>
                <a:cubicBezTo>
                  <a:pt x="71" y="361"/>
                  <a:pt x="71" y="361"/>
                  <a:pt x="71" y="361"/>
                </a:cubicBezTo>
                <a:cubicBezTo>
                  <a:pt x="119" y="330"/>
                  <a:pt x="119" y="330"/>
                  <a:pt x="119" y="330"/>
                </a:cubicBezTo>
                <a:lnTo>
                  <a:pt x="347" y="330"/>
                </a:lnTo>
                <a:close/>
                <a:moveTo>
                  <a:pt x="201" y="290"/>
                </a:moveTo>
                <a:cubicBezTo>
                  <a:pt x="265" y="290"/>
                  <a:pt x="265" y="290"/>
                  <a:pt x="265" y="290"/>
                </a:cubicBezTo>
                <a:cubicBezTo>
                  <a:pt x="265" y="314"/>
                  <a:pt x="265" y="314"/>
                  <a:pt x="265" y="314"/>
                </a:cubicBezTo>
                <a:cubicBezTo>
                  <a:pt x="201" y="314"/>
                  <a:pt x="201" y="314"/>
                  <a:pt x="201" y="314"/>
                </a:cubicBezTo>
                <a:lnTo>
                  <a:pt x="201" y="290"/>
                </a:lnTo>
                <a:close/>
              </a:path>
            </a:pathLst>
          </a:custGeom>
          <a:blipFill dpi="0" rotWithShape="1">
            <a:blip r:embed="rId4"/>
            <a:srcRect/>
            <a:stretch>
              <a:fillRect/>
            </a:stretch>
          </a:blipFill>
          <a:ln w="9525" cap="flat" cmpd="sng" algn="ctr">
            <a:solidFill>
              <a:srgbClr val="8F3F7B"/>
            </a:solidFill>
            <a:prstDash val="solid"/>
            <a:round/>
            <a:headEnd type="none" w="med" len="med"/>
            <a:tailEnd type="none" w="med" len="med"/>
          </a:ln>
          <a:extLst/>
        </p:spPr>
        <p:txBody>
          <a:bodyPr lIns="91438" tIns="45719" rIns="91438" bIns="45719"/>
          <a:lstStyle/>
          <a:p>
            <a:endParaRPr lang="en-US" sz="1350"/>
          </a:p>
        </p:txBody>
      </p:sp>
      <p:sp>
        <p:nvSpPr>
          <p:cNvPr id="4" name="Right Arrow 3"/>
          <p:cNvSpPr/>
          <p:nvPr/>
        </p:nvSpPr>
        <p:spPr bwMode="auto">
          <a:xfrm>
            <a:off x="3129797" y="4042439"/>
            <a:ext cx="1892300" cy="171450"/>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54000" tIns="34290" rIns="54000" bIns="34290" numCol="1" rtlCol="0" anchor="t" anchorCtr="0" compatLnSpc="1">
            <a:prstTxWarp prst="textNoShape">
              <a:avLst/>
            </a:prstTxWarp>
          </a:bodyPr>
          <a:lstStyle/>
          <a:p>
            <a:pPr defTabSz="685800" fontAlgn="base">
              <a:spcBef>
                <a:spcPct val="50000"/>
              </a:spcBef>
              <a:spcAft>
                <a:spcPct val="0"/>
              </a:spcAft>
            </a:pPr>
            <a:endParaRPr lang="en-US" sz="1500">
              <a:latin typeface="Arial" charset="0"/>
            </a:endParaRPr>
          </a:p>
        </p:txBody>
      </p:sp>
      <p:sp>
        <p:nvSpPr>
          <p:cNvPr id="5" name="Rectangle 4"/>
          <p:cNvSpPr/>
          <p:nvPr/>
        </p:nvSpPr>
        <p:spPr>
          <a:xfrm>
            <a:off x="3236262" y="3774127"/>
            <a:ext cx="1679370" cy="276999"/>
          </a:xfrm>
          <a:prstGeom prst="rect">
            <a:avLst/>
          </a:prstGeom>
        </p:spPr>
        <p:txBody>
          <a:bodyPr wrap="none">
            <a:spAutoFit/>
          </a:bodyPr>
          <a:lstStyle/>
          <a:p>
            <a:pPr algn="ctr">
              <a:spcBef>
                <a:spcPts val="900"/>
              </a:spcBef>
            </a:pPr>
            <a:r>
              <a:rPr lang="en-US" sz="1200" dirty="0">
                <a:latin typeface="Arial" panose="020B0604020202020204" pitchFamily="34" charset="0"/>
                <a:cs typeface="Arial" panose="020B0604020202020204" pitchFamily="34" charset="0"/>
              </a:rPr>
              <a:t>Transmission Medium</a:t>
            </a:r>
          </a:p>
        </p:txBody>
      </p:sp>
      <p:sp>
        <p:nvSpPr>
          <p:cNvPr id="16" name="Rectangle 15"/>
          <p:cNvSpPr/>
          <p:nvPr/>
        </p:nvSpPr>
        <p:spPr>
          <a:xfrm>
            <a:off x="636866" y="3843405"/>
            <a:ext cx="729688" cy="461665"/>
          </a:xfrm>
          <a:prstGeom prst="rect">
            <a:avLst/>
          </a:prstGeom>
        </p:spPr>
        <p:txBody>
          <a:bodyPr wrap="none">
            <a:spAutoFit/>
          </a:bodyPr>
          <a:lstStyle/>
          <a:p>
            <a:pPr algn="ctr">
              <a:spcBef>
                <a:spcPts val="900"/>
              </a:spcBef>
            </a:pPr>
            <a:r>
              <a:rPr lang="en-US" sz="1200" dirty="0">
                <a:latin typeface="Arial" panose="020B0604020202020204" pitchFamily="34" charset="0"/>
                <a:cs typeface="Arial" panose="020B0604020202020204" pitchFamily="34" charset="0"/>
              </a:rPr>
              <a:t>Scene</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Capture</a:t>
            </a:r>
          </a:p>
        </p:txBody>
      </p:sp>
      <p:sp>
        <p:nvSpPr>
          <p:cNvPr id="17" name="Rectangle 16"/>
          <p:cNvSpPr/>
          <p:nvPr/>
        </p:nvSpPr>
        <p:spPr>
          <a:xfrm>
            <a:off x="7052300" y="3779308"/>
            <a:ext cx="686406" cy="461665"/>
          </a:xfrm>
          <a:prstGeom prst="rect">
            <a:avLst/>
          </a:prstGeom>
        </p:spPr>
        <p:txBody>
          <a:bodyPr wrap="none">
            <a:spAutoFit/>
          </a:bodyPr>
          <a:lstStyle/>
          <a:p>
            <a:pPr algn="ctr">
              <a:spcBef>
                <a:spcPts val="900"/>
              </a:spcBef>
            </a:pPr>
            <a:r>
              <a:rPr lang="en-US" sz="1200" dirty="0">
                <a:latin typeface="Arial" panose="020B0604020202020204" pitchFamily="34" charset="0"/>
                <a:cs typeface="Arial" panose="020B0604020202020204" pitchFamily="34" charset="0"/>
              </a:rPr>
              <a:t>Scene</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Display</a:t>
            </a:r>
          </a:p>
        </p:txBody>
      </p:sp>
      <p:sp>
        <p:nvSpPr>
          <p:cNvPr id="19" name="Freeform 3"/>
          <p:cNvSpPr>
            <a:spLocks noChangeAspect="1" noEditPoints="1"/>
          </p:cNvSpPr>
          <p:nvPr/>
        </p:nvSpPr>
        <p:spPr bwMode="auto">
          <a:xfrm>
            <a:off x="2187743" y="3775579"/>
            <a:ext cx="685800" cy="559862"/>
          </a:xfrm>
          <a:custGeom>
            <a:avLst/>
            <a:gdLst>
              <a:gd name="T0" fmla="*/ 2147483647 w 466"/>
              <a:gd name="T1" fmla="*/ 2147483647 h 380"/>
              <a:gd name="T2" fmla="*/ 2147483647 w 466"/>
              <a:gd name="T3" fmla="*/ 2147483647 h 380"/>
              <a:gd name="T4" fmla="*/ 2147483647 w 466"/>
              <a:gd name="T5" fmla="*/ 2147483647 h 380"/>
              <a:gd name="T6" fmla="*/ 2147483647 w 466"/>
              <a:gd name="T7" fmla="*/ 2147483647 h 380"/>
              <a:gd name="T8" fmla="*/ 2147483647 w 466"/>
              <a:gd name="T9" fmla="*/ 2147483647 h 380"/>
              <a:gd name="T10" fmla="*/ 2147483647 w 466"/>
              <a:gd name="T11" fmla="*/ 2147483647 h 380"/>
              <a:gd name="T12" fmla="*/ 2147483647 w 466"/>
              <a:gd name="T13" fmla="*/ 2147483647 h 380"/>
              <a:gd name="T14" fmla="*/ 2147483647 w 466"/>
              <a:gd name="T15" fmla="*/ 2147483647 h 380"/>
              <a:gd name="T16" fmla="*/ 2147483647 w 466"/>
              <a:gd name="T17" fmla="*/ 2147483647 h 380"/>
              <a:gd name="T18" fmla="*/ 2147483647 w 466"/>
              <a:gd name="T19" fmla="*/ 2147483647 h 380"/>
              <a:gd name="T20" fmla="*/ 2147483647 w 466"/>
              <a:gd name="T21" fmla="*/ 2147483647 h 380"/>
              <a:gd name="T22" fmla="*/ 2147483647 w 466"/>
              <a:gd name="T23" fmla="*/ 2147483647 h 380"/>
              <a:gd name="T24" fmla="*/ 2147483647 w 466"/>
              <a:gd name="T25" fmla="*/ 2147483647 h 380"/>
              <a:gd name="T26" fmla="*/ 2147483647 w 466"/>
              <a:gd name="T27" fmla="*/ 2147483647 h 380"/>
              <a:gd name="T28" fmla="*/ 2147483647 w 466"/>
              <a:gd name="T29" fmla="*/ 2147483647 h 380"/>
              <a:gd name="T30" fmla="*/ 2147483647 w 466"/>
              <a:gd name="T31" fmla="*/ 2147483647 h 380"/>
              <a:gd name="T32" fmla="*/ 2147483647 w 466"/>
              <a:gd name="T33" fmla="*/ 2147483647 h 380"/>
              <a:gd name="T34" fmla="*/ 2147483647 w 466"/>
              <a:gd name="T35" fmla="*/ 2147483647 h 380"/>
              <a:gd name="T36" fmla="*/ 2147483647 w 466"/>
              <a:gd name="T37" fmla="*/ 2147483647 h 380"/>
              <a:gd name="T38" fmla="*/ 2147483647 w 466"/>
              <a:gd name="T39" fmla="*/ 2147483647 h 380"/>
              <a:gd name="T40" fmla="*/ 2147483647 w 466"/>
              <a:gd name="T41" fmla="*/ 2147483647 h 380"/>
              <a:gd name="T42" fmla="*/ 2147483647 w 466"/>
              <a:gd name="T43" fmla="*/ 2147483647 h 380"/>
              <a:gd name="T44" fmla="*/ 2147483647 w 466"/>
              <a:gd name="T45" fmla="*/ 2147483647 h 380"/>
              <a:gd name="T46" fmla="*/ 2147483647 w 466"/>
              <a:gd name="T47" fmla="*/ 2147483647 h 380"/>
              <a:gd name="T48" fmla="*/ 2147483647 w 466"/>
              <a:gd name="T49" fmla="*/ 2147483647 h 380"/>
              <a:gd name="T50" fmla="*/ 2147483647 w 466"/>
              <a:gd name="T51" fmla="*/ 2147483647 h 380"/>
              <a:gd name="T52" fmla="*/ 2147483647 w 466"/>
              <a:gd name="T53" fmla="*/ 2147483647 h 380"/>
              <a:gd name="T54" fmla="*/ 2147483647 w 466"/>
              <a:gd name="T55" fmla="*/ 2147483647 h 380"/>
              <a:gd name="T56" fmla="*/ 2147483647 w 466"/>
              <a:gd name="T57" fmla="*/ 2147483647 h 380"/>
              <a:gd name="T58" fmla="*/ 2147483647 w 466"/>
              <a:gd name="T59" fmla="*/ 2147483647 h 380"/>
              <a:gd name="T60" fmla="*/ 2147483647 w 466"/>
              <a:gd name="T61" fmla="*/ 2147483647 h 380"/>
              <a:gd name="T62" fmla="*/ 2147483647 w 466"/>
              <a:gd name="T63" fmla="*/ 2147483647 h 380"/>
              <a:gd name="T64" fmla="*/ 2147483647 w 466"/>
              <a:gd name="T65" fmla="*/ 2147483647 h 380"/>
              <a:gd name="T66" fmla="*/ 2147483647 w 466"/>
              <a:gd name="T67" fmla="*/ 2147483647 h 380"/>
              <a:gd name="T68" fmla="*/ 2147483647 w 466"/>
              <a:gd name="T69" fmla="*/ 2147483647 h 380"/>
              <a:gd name="T70" fmla="*/ 2147483647 w 466"/>
              <a:gd name="T71" fmla="*/ 2147483647 h 380"/>
              <a:gd name="T72" fmla="*/ 2147483647 w 466"/>
              <a:gd name="T73" fmla="*/ 2147483647 h 380"/>
              <a:gd name="T74" fmla="*/ 2147483647 w 466"/>
              <a:gd name="T75" fmla="*/ 2147483647 h 380"/>
              <a:gd name="T76" fmla="*/ 2147483647 w 466"/>
              <a:gd name="T77" fmla="*/ 2147483647 h 380"/>
              <a:gd name="T78" fmla="*/ 2147483647 w 466"/>
              <a:gd name="T79" fmla="*/ 2147483647 h 380"/>
              <a:gd name="T80" fmla="*/ 2147483647 w 466"/>
              <a:gd name="T81" fmla="*/ 0 h 380"/>
              <a:gd name="T82" fmla="*/ 2147483647 w 466"/>
              <a:gd name="T83" fmla="*/ 2147483647 h 380"/>
              <a:gd name="T84" fmla="*/ 2147483647 w 466"/>
              <a:gd name="T85" fmla="*/ 2147483647 h 380"/>
              <a:gd name="T86" fmla="*/ 2147483647 w 466"/>
              <a:gd name="T87" fmla="*/ 2147483647 h 380"/>
              <a:gd name="T88" fmla="*/ 2147483647 w 466"/>
              <a:gd name="T89" fmla="*/ 2147483647 h 380"/>
              <a:gd name="T90" fmla="*/ 2147483647 w 466"/>
              <a:gd name="T91" fmla="*/ 2147483647 h 380"/>
              <a:gd name="T92" fmla="*/ 2147483647 w 466"/>
              <a:gd name="T93" fmla="*/ 2147483647 h 380"/>
              <a:gd name="T94" fmla="*/ 2147483647 w 466"/>
              <a:gd name="T95" fmla="*/ 2147483647 h 380"/>
              <a:gd name="T96" fmla="*/ 2147483647 w 466"/>
              <a:gd name="T97" fmla="*/ 2147483647 h 380"/>
              <a:gd name="T98" fmla="*/ 2147483647 w 466"/>
              <a:gd name="T99" fmla="*/ 2147483647 h 380"/>
              <a:gd name="T100" fmla="*/ 2147483647 w 466"/>
              <a:gd name="T101" fmla="*/ 2147483647 h 380"/>
              <a:gd name="T102" fmla="*/ 2147483647 w 466"/>
              <a:gd name="T103" fmla="*/ 2147483647 h 3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66" h="380">
                <a:moveTo>
                  <a:pt x="460" y="347"/>
                </a:moveTo>
                <a:cubicBezTo>
                  <a:pt x="411" y="330"/>
                  <a:pt x="411" y="330"/>
                  <a:pt x="411" y="330"/>
                </a:cubicBezTo>
                <a:cubicBezTo>
                  <a:pt x="408" y="329"/>
                  <a:pt x="406" y="329"/>
                  <a:pt x="403" y="331"/>
                </a:cubicBezTo>
                <a:cubicBezTo>
                  <a:pt x="401" y="332"/>
                  <a:pt x="400" y="335"/>
                  <a:pt x="400" y="337"/>
                </a:cubicBezTo>
                <a:cubicBezTo>
                  <a:pt x="400" y="346"/>
                  <a:pt x="400" y="346"/>
                  <a:pt x="400" y="346"/>
                </a:cubicBezTo>
                <a:cubicBezTo>
                  <a:pt x="361" y="346"/>
                  <a:pt x="361" y="346"/>
                  <a:pt x="361" y="346"/>
                </a:cubicBezTo>
                <a:cubicBezTo>
                  <a:pt x="356" y="346"/>
                  <a:pt x="353" y="350"/>
                  <a:pt x="353" y="354"/>
                </a:cubicBezTo>
                <a:cubicBezTo>
                  <a:pt x="353" y="359"/>
                  <a:pt x="356" y="362"/>
                  <a:pt x="361" y="362"/>
                </a:cubicBezTo>
                <a:cubicBezTo>
                  <a:pt x="400" y="362"/>
                  <a:pt x="400" y="362"/>
                  <a:pt x="400" y="362"/>
                </a:cubicBezTo>
                <a:cubicBezTo>
                  <a:pt x="400" y="372"/>
                  <a:pt x="400" y="372"/>
                  <a:pt x="400" y="372"/>
                </a:cubicBezTo>
                <a:cubicBezTo>
                  <a:pt x="400" y="375"/>
                  <a:pt x="402" y="377"/>
                  <a:pt x="404" y="379"/>
                </a:cubicBezTo>
                <a:cubicBezTo>
                  <a:pt x="405" y="380"/>
                  <a:pt x="407" y="380"/>
                  <a:pt x="408" y="380"/>
                </a:cubicBezTo>
                <a:cubicBezTo>
                  <a:pt x="409" y="380"/>
                  <a:pt x="410" y="380"/>
                  <a:pt x="411" y="380"/>
                </a:cubicBezTo>
                <a:cubicBezTo>
                  <a:pt x="460" y="362"/>
                  <a:pt x="460" y="362"/>
                  <a:pt x="460" y="362"/>
                </a:cubicBezTo>
                <a:cubicBezTo>
                  <a:pt x="464" y="361"/>
                  <a:pt x="466" y="358"/>
                  <a:pt x="466" y="354"/>
                </a:cubicBezTo>
                <a:cubicBezTo>
                  <a:pt x="466" y="351"/>
                  <a:pt x="463" y="348"/>
                  <a:pt x="460" y="347"/>
                </a:cubicBezTo>
                <a:close/>
                <a:moveTo>
                  <a:pt x="75" y="313"/>
                </a:moveTo>
                <a:cubicBezTo>
                  <a:pt x="75" y="313"/>
                  <a:pt x="75" y="313"/>
                  <a:pt x="75" y="313"/>
                </a:cubicBezTo>
                <a:cubicBezTo>
                  <a:pt x="79" y="313"/>
                  <a:pt x="83" y="310"/>
                  <a:pt x="83" y="305"/>
                </a:cubicBezTo>
                <a:cubicBezTo>
                  <a:pt x="84" y="300"/>
                  <a:pt x="93" y="192"/>
                  <a:pt x="215" y="176"/>
                </a:cubicBezTo>
                <a:cubicBezTo>
                  <a:pt x="219" y="189"/>
                  <a:pt x="231" y="198"/>
                  <a:pt x="246" y="198"/>
                </a:cubicBezTo>
                <a:cubicBezTo>
                  <a:pt x="261" y="198"/>
                  <a:pt x="274" y="187"/>
                  <a:pt x="277" y="173"/>
                </a:cubicBezTo>
                <a:cubicBezTo>
                  <a:pt x="413" y="157"/>
                  <a:pt x="424" y="42"/>
                  <a:pt x="424" y="40"/>
                </a:cubicBezTo>
                <a:cubicBezTo>
                  <a:pt x="425" y="36"/>
                  <a:pt x="421" y="32"/>
                  <a:pt x="417" y="32"/>
                </a:cubicBezTo>
                <a:cubicBezTo>
                  <a:pt x="412" y="31"/>
                  <a:pt x="409" y="35"/>
                  <a:pt x="408" y="39"/>
                </a:cubicBezTo>
                <a:cubicBezTo>
                  <a:pt x="408" y="39"/>
                  <a:pt x="406" y="69"/>
                  <a:pt x="385" y="98"/>
                </a:cubicBezTo>
                <a:cubicBezTo>
                  <a:pt x="361" y="132"/>
                  <a:pt x="325" y="151"/>
                  <a:pt x="276" y="157"/>
                </a:cubicBezTo>
                <a:cubicBezTo>
                  <a:pt x="272" y="144"/>
                  <a:pt x="260" y="134"/>
                  <a:pt x="246" y="134"/>
                </a:cubicBezTo>
                <a:cubicBezTo>
                  <a:pt x="230" y="134"/>
                  <a:pt x="217" y="145"/>
                  <a:pt x="214" y="160"/>
                </a:cubicBezTo>
                <a:cubicBezTo>
                  <a:pt x="78" y="177"/>
                  <a:pt x="67" y="303"/>
                  <a:pt x="67" y="304"/>
                </a:cubicBezTo>
                <a:cubicBezTo>
                  <a:pt x="67" y="309"/>
                  <a:pt x="70" y="312"/>
                  <a:pt x="75" y="313"/>
                </a:cubicBezTo>
                <a:close/>
                <a:moveTo>
                  <a:pt x="329" y="346"/>
                </a:moveTo>
                <a:cubicBezTo>
                  <a:pt x="37" y="346"/>
                  <a:pt x="37" y="346"/>
                  <a:pt x="37" y="346"/>
                </a:cubicBezTo>
                <a:cubicBezTo>
                  <a:pt x="37" y="346"/>
                  <a:pt x="37" y="346"/>
                  <a:pt x="37" y="346"/>
                </a:cubicBezTo>
                <a:cubicBezTo>
                  <a:pt x="35" y="346"/>
                  <a:pt x="34" y="345"/>
                  <a:pt x="34" y="344"/>
                </a:cubicBezTo>
                <a:cubicBezTo>
                  <a:pt x="34" y="65"/>
                  <a:pt x="34" y="65"/>
                  <a:pt x="34" y="65"/>
                </a:cubicBezTo>
                <a:cubicBezTo>
                  <a:pt x="44" y="65"/>
                  <a:pt x="44" y="65"/>
                  <a:pt x="44" y="65"/>
                </a:cubicBezTo>
                <a:cubicBezTo>
                  <a:pt x="46" y="65"/>
                  <a:pt x="49" y="64"/>
                  <a:pt x="50" y="62"/>
                </a:cubicBezTo>
                <a:cubicBezTo>
                  <a:pt x="52" y="59"/>
                  <a:pt x="52" y="57"/>
                  <a:pt x="51" y="54"/>
                </a:cubicBezTo>
                <a:cubicBezTo>
                  <a:pt x="33" y="5"/>
                  <a:pt x="33" y="5"/>
                  <a:pt x="33" y="5"/>
                </a:cubicBezTo>
                <a:cubicBezTo>
                  <a:pt x="32" y="2"/>
                  <a:pt x="29" y="0"/>
                  <a:pt x="26" y="0"/>
                </a:cubicBezTo>
                <a:cubicBezTo>
                  <a:pt x="22" y="0"/>
                  <a:pt x="19" y="2"/>
                  <a:pt x="18" y="5"/>
                </a:cubicBezTo>
                <a:cubicBezTo>
                  <a:pt x="1" y="55"/>
                  <a:pt x="1" y="55"/>
                  <a:pt x="1" y="55"/>
                </a:cubicBezTo>
                <a:cubicBezTo>
                  <a:pt x="0" y="57"/>
                  <a:pt x="1" y="60"/>
                  <a:pt x="2" y="62"/>
                </a:cubicBezTo>
                <a:cubicBezTo>
                  <a:pt x="4" y="64"/>
                  <a:pt x="6" y="65"/>
                  <a:pt x="9" y="65"/>
                </a:cubicBezTo>
                <a:cubicBezTo>
                  <a:pt x="9" y="65"/>
                  <a:pt x="9" y="65"/>
                  <a:pt x="9" y="65"/>
                </a:cubicBezTo>
                <a:cubicBezTo>
                  <a:pt x="18" y="65"/>
                  <a:pt x="18" y="65"/>
                  <a:pt x="18" y="65"/>
                </a:cubicBezTo>
                <a:cubicBezTo>
                  <a:pt x="18" y="344"/>
                  <a:pt x="18" y="344"/>
                  <a:pt x="18" y="344"/>
                </a:cubicBezTo>
                <a:cubicBezTo>
                  <a:pt x="18" y="351"/>
                  <a:pt x="25" y="362"/>
                  <a:pt x="36" y="362"/>
                </a:cubicBezTo>
                <a:cubicBezTo>
                  <a:pt x="328" y="362"/>
                  <a:pt x="328" y="362"/>
                  <a:pt x="328" y="362"/>
                </a:cubicBezTo>
                <a:cubicBezTo>
                  <a:pt x="333" y="362"/>
                  <a:pt x="336" y="359"/>
                  <a:pt x="336" y="354"/>
                </a:cubicBezTo>
                <a:cubicBezTo>
                  <a:pt x="336" y="350"/>
                  <a:pt x="333" y="346"/>
                  <a:pt x="329" y="346"/>
                </a:cubicBezTo>
                <a:close/>
              </a:path>
            </a:pathLst>
          </a:custGeom>
          <a:blipFill dpi="0" rotWithShape="1">
            <a:blip r:embed="rId3"/>
            <a:srcRect/>
            <a:stretch>
              <a:fillRect/>
            </a:stretch>
          </a:blipFill>
          <a:ln w="9525" cap="flat" cmpd="sng" algn="ctr">
            <a:solidFill>
              <a:srgbClr val="00625F"/>
            </a:solidFill>
            <a:prstDash val="solid"/>
            <a:round/>
            <a:headEnd type="none" w="med" len="med"/>
            <a:tailEnd type="none" w="med" len="med"/>
          </a:ln>
          <a:extLst/>
        </p:spPr>
        <p:txBody>
          <a:bodyPr lIns="91438" tIns="45719" rIns="91438" bIns="45719"/>
          <a:lstStyle/>
          <a:p>
            <a:endParaRPr lang="en-US" sz="1350"/>
          </a:p>
        </p:txBody>
      </p:sp>
      <p:sp>
        <p:nvSpPr>
          <p:cNvPr id="20" name="Freeform 3"/>
          <p:cNvSpPr>
            <a:spLocks noChangeAspect="1" noEditPoints="1"/>
          </p:cNvSpPr>
          <p:nvPr/>
        </p:nvSpPr>
        <p:spPr bwMode="auto">
          <a:xfrm>
            <a:off x="5363669" y="3707650"/>
            <a:ext cx="685800" cy="559862"/>
          </a:xfrm>
          <a:custGeom>
            <a:avLst/>
            <a:gdLst>
              <a:gd name="T0" fmla="*/ 2147483647 w 466"/>
              <a:gd name="T1" fmla="*/ 2147483647 h 380"/>
              <a:gd name="T2" fmla="*/ 2147483647 w 466"/>
              <a:gd name="T3" fmla="*/ 2147483647 h 380"/>
              <a:gd name="T4" fmla="*/ 2147483647 w 466"/>
              <a:gd name="T5" fmla="*/ 2147483647 h 380"/>
              <a:gd name="T6" fmla="*/ 2147483647 w 466"/>
              <a:gd name="T7" fmla="*/ 2147483647 h 380"/>
              <a:gd name="T8" fmla="*/ 2147483647 w 466"/>
              <a:gd name="T9" fmla="*/ 2147483647 h 380"/>
              <a:gd name="T10" fmla="*/ 2147483647 w 466"/>
              <a:gd name="T11" fmla="*/ 2147483647 h 380"/>
              <a:gd name="T12" fmla="*/ 2147483647 w 466"/>
              <a:gd name="T13" fmla="*/ 2147483647 h 380"/>
              <a:gd name="T14" fmla="*/ 2147483647 w 466"/>
              <a:gd name="T15" fmla="*/ 2147483647 h 380"/>
              <a:gd name="T16" fmla="*/ 2147483647 w 466"/>
              <a:gd name="T17" fmla="*/ 2147483647 h 380"/>
              <a:gd name="T18" fmla="*/ 2147483647 w 466"/>
              <a:gd name="T19" fmla="*/ 2147483647 h 380"/>
              <a:gd name="T20" fmla="*/ 2147483647 w 466"/>
              <a:gd name="T21" fmla="*/ 2147483647 h 380"/>
              <a:gd name="T22" fmla="*/ 2147483647 w 466"/>
              <a:gd name="T23" fmla="*/ 2147483647 h 380"/>
              <a:gd name="T24" fmla="*/ 2147483647 w 466"/>
              <a:gd name="T25" fmla="*/ 2147483647 h 380"/>
              <a:gd name="T26" fmla="*/ 2147483647 w 466"/>
              <a:gd name="T27" fmla="*/ 2147483647 h 380"/>
              <a:gd name="T28" fmla="*/ 2147483647 w 466"/>
              <a:gd name="T29" fmla="*/ 2147483647 h 380"/>
              <a:gd name="T30" fmla="*/ 2147483647 w 466"/>
              <a:gd name="T31" fmla="*/ 2147483647 h 380"/>
              <a:gd name="T32" fmla="*/ 2147483647 w 466"/>
              <a:gd name="T33" fmla="*/ 2147483647 h 380"/>
              <a:gd name="T34" fmla="*/ 2147483647 w 466"/>
              <a:gd name="T35" fmla="*/ 2147483647 h 380"/>
              <a:gd name="T36" fmla="*/ 2147483647 w 466"/>
              <a:gd name="T37" fmla="*/ 2147483647 h 380"/>
              <a:gd name="T38" fmla="*/ 2147483647 w 466"/>
              <a:gd name="T39" fmla="*/ 2147483647 h 380"/>
              <a:gd name="T40" fmla="*/ 2147483647 w 466"/>
              <a:gd name="T41" fmla="*/ 2147483647 h 380"/>
              <a:gd name="T42" fmla="*/ 2147483647 w 466"/>
              <a:gd name="T43" fmla="*/ 2147483647 h 380"/>
              <a:gd name="T44" fmla="*/ 2147483647 w 466"/>
              <a:gd name="T45" fmla="*/ 2147483647 h 380"/>
              <a:gd name="T46" fmla="*/ 2147483647 w 466"/>
              <a:gd name="T47" fmla="*/ 2147483647 h 380"/>
              <a:gd name="T48" fmla="*/ 2147483647 w 466"/>
              <a:gd name="T49" fmla="*/ 2147483647 h 380"/>
              <a:gd name="T50" fmla="*/ 2147483647 w 466"/>
              <a:gd name="T51" fmla="*/ 2147483647 h 380"/>
              <a:gd name="T52" fmla="*/ 2147483647 w 466"/>
              <a:gd name="T53" fmla="*/ 2147483647 h 380"/>
              <a:gd name="T54" fmla="*/ 2147483647 w 466"/>
              <a:gd name="T55" fmla="*/ 2147483647 h 380"/>
              <a:gd name="T56" fmla="*/ 2147483647 w 466"/>
              <a:gd name="T57" fmla="*/ 2147483647 h 380"/>
              <a:gd name="T58" fmla="*/ 2147483647 w 466"/>
              <a:gd name="T59" fmla="*/ 2147483647 h 380"/>
              <a:gd name="T60" fmla="*/ 2147483647 w 466"/>
              <a:gd name="T61" fmla="*/ 2147483647 h 380"/>
              <a:gd name="T62" fmla="*/ 2147483647 w 466"/>
              <a:gd name="T63" fmla="*/ 2147483647 h 380"/>
              <a:gd name="T64" fmla="*/ 2147483647 w 466"/>
              <a:gd name="T65" fmla="*/ 2147483647 h 380"/>
              <a:gd name="T66" fmla="*/ 2147483647 w 466"/>
              <a:gd name="T67" fmla="*/ 2147483647 h 380"/>
              <a:gd name="T68" fmla="*/ 2147483647 w 466"/>
              <a:gd name="T69" fmla="*/ 2147483647 h 380"/>
              <a:gd name="T70" fmla="*/ 2147483647 w 466"/>
              <a:gd name="T71" fmla="*/ 2147483647 h 380"/>
              <a:gd name="T72" fmla="*/ 2147483647 w 466"/>
              <a:gd name="T73" fmla="*/ 2147483647 h 380"/>
              <a:gd name="T74" fmla="*/ 2147483647 w 466"/>
              <a:gd name="T75" fmla="*/ 2147483647 h 380"/>
              <a:gd name="T76" fmla="*/ 2147483647 w 466"/>
              <a:gd name="T77" fmla="*/ 2147483647 h 380"/>
              <a:gd name="T78" fmla="*/ 2147483647 w 466"/>
              <a:gd name="T79" fmla="*/ 2147483647 h 380"/>
              <a:gd name="T80" fmla="*/ 2147483647 w 466"/>
              <a:gd name="T81" fmla="*/ 0 h 380"/>
              <a:gd name="T82" fmla="*/ 2147483647 w 466"/>
              <a:gd name="T83" fmla="*/ 2147483647 h 380"/>
              <a:gd name="T84" fmla="*/ 2147483647 w 466"/>
              <a:gd name="T85" fmla="*/ 2147483647 h 380"/>
              <a:gd name="T86" fmla="*/ 2147483647 w 466"/>
              <a:gd name="T87" fmla="*/ 2147483647 h 380"/>
              <a:gd name="T88" fmla="*/ 2147483647 w 466"/>
              <a:gd name="T89" fmla="*/ 2147483647 h 380"/>
              <a:gd name="T90" fmla="*/ 2147483647 w 466"/>
              <a:gd name="T91" fmla="*/ 2147483647 h 380"/>
              <a:gd name="T92" fmla="*/ 2147483647 w 466"/>
              <a:gd name="T93" fmla="*/ 2147483647 h 380"/>
              <a:gd name="T94" fmla="*/ 2147483647 w 466"/>
              <a:gd name="T95" fmla="*/ 2147483647 h 380"/>
              <a:gd name="T96" fmla="*/ 2147483647 w 466"/>
              <a:gd name="T97" fmla="*/ 2147483647 h 380"/>
              <a:gd name="T98" fmla="*/ 2147483647 w 466"/>
              <a:gd name="T99" fmla="*/ 2147483647 h 380"/>
              <a:gd name="T100" fmla="*/ 2147483647 w 466"/>
              <a:gd name="T101" fmla="*/ 2147483647 h 380"/>
              <a:gd name="T102" fmla="*/ 2147483647 w 466"/>
              <a:gd name="T103" fmla="*/ 2147483647 h 3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66" h="380">
                <a:moveTo>
                  <a:pt x="460" y="347"/>
                </a:moveTo>
                <a:cubicBezTo>
                  <a:pt x="411" y="330"/>
                  <a:pt x="411" y="330"/>
                  <a:pt x="411" y="330"/>
                </a:cubicBezTo>
                <a:cubicBezTo>
                  <a:pt x="408" y="329"/>
                  <a:pt x="406" y="329"/>
                  <a:pt x="403" y="331"/>
                </a:cubicBezTo>
                <a:cubicBezTo>
                  <a:pt x="401" y="332"/>
                  <a:pt x="400" y="335"/>
                  <a:pt x="400" y="337"/>
                </a:cubicBezTo>
                <a:cubicBezTo>
                  <a:pt x="400" y="346"/>
                  <a:pt x="400" y="346"/>
                  <a:pt x="400" y="346"/>
                </a:cubicBezTo>
                <a:cubicBezTo>
                  <a:pt x="361" y="346"/>
                  <a:pt x="361" y="346"/>
                  <a:pt x="361" y="346"/>
                </a:cubicBezTo>
                <a:cubicBezTo>
                  <a:pt x="356" y="346"/>
                  <a:pt x="353" y="350"/>
                  <a:pt x="353" y="354"/>
                </a:cubicBezTo>
                <a:cubicBezTo>
                  <a:pt x="353" y="359"/>
                  <a:pt x="356" y="362"/>
                  <a:pt x="361" y="362"/>
                </a:cubicBezTo>
                <a:cubicBezTo>
                  <a:pt x="400" y="362"/>
                  <a:pt x="400" y="362"/>
                  <a:pt x="400" y="362"/>
                </a:cubicBezTo>
                <a:cubicBezTo>
                  <a:pt x="400" y="372"/>
                  <a:pt x="400" y="372"/>
                  <a:pt x="400" y="372"/>
                </a:cubicBezTo>
                <a:cubicBezTo>
                  <a:pt x="400" y="375"/>
                  <a:pt x="402" y="377"/>
                  <a:pt x="404" y="379"/>
                </a:cubicBezTo>
                <a:cubicBezTo>
                  <a:pt x="405" y="380"/>
                  <a:pt x="407" y="380"/>
                  <a:pt x="408" y="380"/>
                </a:cubicBezTo>
                <a:cubicBezTo>
                  <a:pt x="409" y="380"/>
                  <a:pt x="410" y="380"/>
                  <a:pt x="411" y="380"/>
                </a:cubicBezTo>
                <a:cubicBezTo>
                  <a:pt x="460" y="362"/>
                  <a:pt x="460" y="362"/>
                  <a:pt x="460" y="362"/>
                </a:cubicBezTo>
                <a:cubicBezTo>
                  <a:pt x="464" y="361"/>
                  <a:pt x="466" y="358"/>
                  <a:pt x="466" y="354"/>
                </a:cubicBezTo>
                <a:cubicBezTo>
                  <a:pt x="466" y="351"/>
                  <a:pt x="463" y="348"/>
                  <a:pt x="460" y="347"/>
                </a:cubicBezTo>
                <a:close/>
                <a:moveTo>
                  <a:pt x="75" y="313"/>
                </a:moveTo>
                <a:cubicBezTo>
                  <a:pt x="75" y="313"/>
                  <a:pt x="75" y="313"/>
                  <a:pt x="75" y="313"/>
                </a:cubicBezTo>
                <a:cubicBezTo>
                  <a:pt x="79" y="313"/>
                  <a:pt x="83" y="310"/>
                  <a:pt x="83" y="305"/>
                </a:cubicBezTo>
                <a:cubicBezTo>
                  <a:pt x="84" y="300"/>
                  <a:pt x="93" y="192"/>
                  <a:pt x="215" y="176"/>
                </a:cubicBezTo>
                <a:cubicBezTo>
                  <a:pt x="219" y="189"/>
                  <a:pt x="231" y="198"/>
                  <a:pt x="246" y="198"/>
                </a:cubicBezTo>
                <a:cubicBezTo>
                  <a:pt x="261" y="198"/>
                  <a:pt x="274" y="187"/>
                  <a:pt x="277" y="173"/>
                </a:cubicBezTo>
                <a:cubicBezTo>
                  <a:pt x="413" y="157"/>
                  <a:pt x="424" y="42"/>
                  <a:pt x="424" y="40"/>
                </a:cubicBezTo>
                <a:cubicBezTo>
                  <a:pt x="425" y="36"/>
                  <a:pt x="421" y="32"/>
                  <a:pt x="417" y="32"/>
                </a:cubicBezTo>
                <a:cubicBezTo>
                  <a:pt x="412" y="31"/>
                  <a:pt x="409" y="35"/>
                  <a:pt x="408" y="39"/>
                </a:cubicBezTo>
                <a:cubicBezTo>
                  <a:pt x="408" y="39"/>
                  <a:pt x="406" y="69"/>
                  <a:pt x="385" y="98"/>
                </a:cubicBezTo>
                <a:cubicBezTo>
                  <a:pt x="361" y="132"/>
                  <a:pt x="325" y="151"/>
                  <a:pt x="276" y="157"/>
                </a:cubicBezTo>
                <a:cubicBezTo>
                  <a:pt x="272" y="144"/>
                  <a:pt x="260" y="134"/>
                  <a:pt x="246" y="134"/>
                </a:cubicBezTo>
                <a:cubicBezTo>
                  <a:pt x="230" y="134"/>
                  <a:pt x="217" y="145"/>
                  <a:pt x="214" y="160"/>
                </a:cubicBezTo>
                <a:cubicBezTo>
                  <a:pt x="78" y="177"/>
                  <a:pt x="67" y="303"/>
                  <a:pt x="67" y="304"/>
                </a:cubicBezTo>
                <a:cubicBezTo>
                  <a:pt x="67" y="309"/>
                  <a:pt x="70" y="312"/>
                  <a:pt x="75" y="313"/>
                </a:cubicBezTo>
                <a:close/>
                <a:moveTo>
                  <a:pt x="329" y="346"/>
                </a:moveTo>
                <a:cubicBezTo>
                  <a:pt x="37" y="346"/>
                  <a:pt x="37" y="346"/>
                  <a:pt x="37" y="346"/>
                </a:cubicBezTo>
                <a:cubicBezTo>
                  <a:pt x="37" y="346"/>
                  <a:pt x="37" y="346"/>
                  <a:pt x="37" y="346"/>
                </a:cubicBezTo>
                <a:cubicBezTo>
                  <a:pt x="35" y="346"/>
                  <a:pt x="34" y="345"/>
                  <a:pt x="34" y="344"/>
                </a:cubicBezTo>
                <a:cubicBezTo>
                  <a:pt x="34" y="65"/>
                  <a:pt x="34" y="65"/>
                  <a:pt x="34" y="65"/>
                </a:cubicBezTo>
                <a:cubicBezTo>
                  <a:pt x="44" y="65"/>
                  <a:pt x="44" y="65"/>
                  <a:pt x="44" y="65"/>
                </a:cubicBezTo>
                <a:cubicBezTo>
                  <a:pt x="46" y="65"/>
                  <a:pt x="49" y="64"/>
                  <a:pt x="50" y="62"/>
                </a:cubicBezTo>
                <a:cubicBezTo>
                  <a:pt x="52" y="59"/>
                  <a:pt x="52" y="57"/>
                  <a:pt x="51" y="54"/>
                </a:cubicBezTo>
                <a:cubicBezTo>
                  <a:pt x="33" y="5"/>
                  <a:pt x="33" y="5"/>
                  <a:pt x="33" y="5"/>
                </a:cubicBezTo>
                <a:cubicBezTo>
                  <a:pt x="32" y="2"/>
                  <a:pt x="29" y="0"/>
                  <a:pt x="26" y="0"/>
                </a:cubicBezTo>
                <a:cubicBezTo>
                  <a:pt x="22" y="0"/>
                  <a:pt x="19" y="2"/>
                  <a:pt x="18" y="5"/>
                </a:cubicBezTo>
                <a:cubicBezTo>
                  <a:pt x="1" y="55"/>
                  <a:pt x="1" y="55"/>
                  <a:pt x="1" y="55"/>
                </a:cubicBezTo>
                <a:cubicBezTo>
                  <a:pt x="0" y="57"/>
                  <a:pt x="1" y="60"/>
                  <a:pt x="2" y="62"/>
                </a:cubicBezTo>
                <a:cubicBezTo>
                  <a:pt x="4" y="64"/>
                  <a:pt x="6" y="65"/>
                  <a:pt x="9" y="65"/>
                </a:cubicBezTo>
                <a:cubicBezTo>
                  <a:pt x="9" y="65"/>
                  <a:pt x="9" y="65"/>
                  <a:pt x="9" y="65"/>
                </a:cubicBezTo>
                <a:cubicBezTo>
                  <a:pt x="18" y="65"/>
                  <a:pt x="18" y="65"/>
                  <a:pt x="18" y="65"/>
                </a:cubicBezTo>
                <a:cubicBezTo>
                  <a:pt x="18" y="344"/>
                  <a:pt x="18" y="344"/>
                  <a:pt x="18" y="344"/>
                </a:cubicBezTo>
                <a:cubicBezTo>
                  <a:pt x="18" y="351"/>
                  <a:pt x="25" y="362"/>
                  <a:pt x="36" y="362"/>
                </a:cubicBezTo>
                <a:cubicBezTo>
                  <a:pt x="328" y="362"/>
                  <a:pt x="328" y="362"/>
                  <a:pt x="328" y="362"/>
                </a:cubicBezTo>
                <a:cubicBezTo>
                  <a:pt x="333" y="362"/>
                  <a:pt x="336" y="359"/>
                  <a:pt x="336" y="354"/>
                </a:cubicBezTo>
                <a:cubicBezTo>
                  <a:pt x="336" y="350"/>
                  <a:pt x="333" y="346"/>
                  <a:pt x="329" y="346"/>
                </a:cubicBezTo>
                <a:close/>
              </a:path>
            </a:pathLst>
          </a:custGeom>
          <a:blipFill dpi="0" rotWithShape="1">
            <a:blip r:embed="rId4"/>
            <a:srcRect/>
            <a:stretch>
              <a:fillRect/>
            </a:stretch>
          </a:blipFill>
          <a:ln w="9525" cap="flat" cmpd="sng" algn="ctr">
            <a:solidFill>
              <a:srgbClr val="8F3F7B"/>
            </a:solidFill>
            <a:prstDash val="solid"/>
            <a:round/>
            <a:headEnd type="none" w="med" len="med"/>
            <a:tailEnd type="none" w="med" len="med"/>
          </a:ln>
          <a:extLst/>
        </p:spPr>
        <p:txBody>
          <a:bodyPr lIns="91438" tIns="45719" rIns="91438" bIns="45719"/>
          <a:lstStyle/>
          <a:p>
            <a:endParaRPr lang="en-US" sz="1350"/>
          </a:p>
        </p:txBody>
      </p:sp>
      <p:sp>
        <p:nvSpPr>
          <p:cNvPr id="21" name="Rectangle 20"/>
          <p:cNvSpPr/>
          <p:nvPr/>
        </p:nvSpPr>
        <p:spPr>
          <a:xfrm>
            <a:off x="1958091" y="4281987"/>
            <a:ext cx="596638" cy="276999"/>
          </a:xfrm>
          <a:prstGeom prst="rect">
            <a:avLst/>
          </a:prstGeom>
        </p:spPr>
        <p:txBody>
          <a:bodyPr wrap="none">
            <a:spAutoFit/>
          </a:bodyPr>
          <a:lstStyle/>
          <a:p>
            <a:pPr algn="ctr">
              <a:spcBef>
                <a:spcPts val="900"/>
              </a:spcBef>
            </a:pPr>
            <a:r>
              <a:rPr lang="en-US" sz="1200" dirty="0" err="1">
                <a:latin typeface="Arial" panose="020B0604020202020204" pitchFamily="34" charset="0"/>
                <a:cs typeface="Arial" panose="020B0604020202020204" pitchFamily="34" charset="0"/>
              </a:rPr>
              <a:t>OETF</a:t>
            </a:r>
            <a:endParaRPr lang="en-US" sz="1200" dirty="0">
              <a:latin typeface="Arial" panose="020B0604020202020204" pitchFamily="34" charset="0"/>
              <a:cs typeface="Arial" panose="020B0604020202020204" pitchFamily="34" charset="0"/>
            </a:endParaRPr>
          </a:p>
        </p:txBody>
      </p:sp>
      <p:sp>
        <p:nvSpPr>
          <p:cNvPr id="22" name="Rectangle 21"/>
          <p:cNvSpPr/>
          <p:nvPr/>
        </p:nvSpPr>
        <p:spPr>
          <a:xfrm>
            <a:off x="5391080" y="4251978"/>
            <a:ext cx="596638" cy="276999"/>
          </a:xfrm>
          <a:prstGeom prst="rect">
            <a:avLst/>
          </a:prstGeom>
        </p:spPr>
        <p:txBody>
          <a:bodyPr wrap="none">
            <a:spAutoFit/>
          </a:bodyPr>
          <a:lstStyle/>
          <a:p>
            <a:pPr algn="ctr">
              <a:spcBef>
                <a:spcPts val="900"/>
              </a:spcBef>
            </a:pPr>
            <a:r>
              <a:rPr lang="en-US" sz="1200" dirty="0" err="1">
                <a:latin typeface="Arial" panose="020B0604020202020204" pitchFamily="34" charset="0"/>
                <a:cs typeface="Arial" panose="020B0604020202020204" pitchFamily="34" charset="0"/>
              </a:rPr>
              <a:t>EOTF</a:t>
            </a:r>
            <a:endParaRPr lang="en-US" sz="1200" dirty="0">
              <a:latin typeface="Arial" panose="020B0604020202020204" pitchFamily="34" charset="0"/>
              <a:cs typeface="Arial" panose="020B0604020202020204" pitchFamily="34" charset="0"/>
            </a:endParaRPr>
          </a:p>
        </p:txBody>
      </p:sp>
      <p:pic>
        <p:nvPicPr>
          <p:cNvPr id="1026" name="Picture 2" descr="C:\Users\ematgol\Desktop\PBS TechCon\Inverse Gamma.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034971" y="2309140"/>
            <a:ext cx="1926016" cy="14407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matgol\Desktop\PBS TechCon\Gamma.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049468" y="808111"/>
            <a:ext cx="1926017" cy="15456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960987" y="1316259"/>
            <a:ext cx="1111049" cy="784830"/>
          </a:xfrm>
          <a:prstGeom prst="rect">
            <a:avLst/>
          </a:prstGeom>
        </p:spPr>
        <p:txBody>
          <a:bodyPr wrap="square">
            <a:spAutoFit/>
          </a:bodyPr>
          <a:lstStyle/>
          <a:p>
            <a:r>
              <a:rPr lang="en-US" sz="1200" dirty="0">
                <a:ea typeface="Linux Libertine G" pitchFamily="2" charset="0"/>
                <a:cs typeface="Linux Libertine G" pitchFamily="2" charset="0"/>
              </a:rPr>
              <a:t>L = V</a:t>
            </a:r>
            <a:r>
              <a:rPr lang="el-GR" sz="1200" baseline="30000" dirty="0">
                <a:ea typeface="Linux Libertine G" pitchFamily="2" charset="0"/>
                <a:cs typeface="Linux Libertine G" pitchFamily="2" charset="0"/>
              </a:rPr>
              <a:t>γ</a:t>
            </a:r>
            <a:r>
              <a:rPr lang="en-GB" sz="1200" baseline="30000" dirty="0">
                <a:ea typeface="Linux Libertine G" pitchFamily="2" charset="0"/>
                <a:cs typeface="Linux Libertine G" pitchFamily="2" charset="0"/>
              </a:rPr>
              <a:t/>
            </a:r>
            <a:br>
              <a:rPr lang="en-GB" sz="1200" baseline="30000" dirty="0">
                <a:ea typeface="Linux Libertine G" pitchFamily="2" charset="0"/>
                <a:cs typeface="Linux Libertine G" pitchFamily="2" charset="0"/>
              </a:rPr>
            </a:br>
            <a:r>
              <a:rPr lang="en-GB" sz="1200" dirty="0">
                <a:ea typeface="Linux Libertine G" pitchFamily="2" charset="0"/>
                <a:cs typeface="Linux Libertine G" pitchFamily="2" charset="0"/>
              </a:rPr>
              <a:t>  </a:t>
            </a:r>
            <a:r>
              <a:rPr lang="en-GB" sz="1050" dirty="0">
                <a:ea typeface="Linux Libertine G" pitchFamily="2" charset="0"/>
                <a:cs typeface="Linux Libertine G" pitchFamily="2" charset="0"/>
              </a:rPr>
              <a:t>where </a:t>
            </a:r>
            <a:r>
              <a:rPr lang="el-GR" sz="1050" dirty="0">
                <a:ea typeface="Linux Libertine G" pitchFamily="2" charset="0"/>
                <a:cs typeface="Linux Libertine G" pitchFamily="2" charset="0"/>
              </a:rPr>
              <a:t>γ</a:t>
            </a:r>
            <a:r>
              <a:rPr lang="en-GB" sz="1050" dirty="0">
                <a:ea typeface="Linux Libertine G" pitchFamily="2" charset="0"/>
                <a:cs typeface="Linux Libertine G" pitchFamily="2" charset="0"/>
              </a:rPr>
              <a:t> = 2.35 </a:t>
            </a:r>
            <a:br>
              <a:rPr lang="en-GB" sz="1050" dirty="0">
                <a:ea typeface="Linux Libertine G" pitchFamily="2" charset="0"/>
                <a:cs typeface="Linux Libertine G" pitchFamily="2" charset="0"/>
              </a:rPr>
            </a:br>
            <a:r>
              <a:rPr lang="en-GB" sz="1050" dirty="0">
                <a:ea typeface="Linux Libertine G" pitchFamily="2" charset="0"/>
                <a:cs typeface="Linux Libertine G" pitchFamily="2" charset="0"/>
              </a:rPr>
              <a:t>  for HDTV</a:t>
            </a:r>
            <a:br>
              <a:rPr lang="en-GB" sz="1050" dirty="0">
                <a:ea typeface="Linux Libertine G" pitchFamily="2" charset="0"/>
                <a:cs typeface="Linux Libertine G" pitchFamily="2" charset="0"/>
              </a:rPr>
            </a:br>
            <a:r>
              <a:rPr lang="en-GB" sz="1050" dirty="0">
                <a:ea typeface="Linux Libertine G" pitchFamily="2" charset="0"/>
                <a:cs typeface="Linux Libertine G" pitchFamily="2" charset="0"/>
              </a:rPr>
              <a:t>  (</a:t>
            </a:r>
            <a:r>
              <a:rPr lang="en-GB" sz="1050" dirty="0" err="1">
                <a:ea typeface="Linux Libertine G" pitchFamily="2" charset="0"/>
                <a:cs typeface="Linux Libertine G" pitchFamily="2" charset="0"/>
              </a:rPr>
              <a:t>ITU</a:t>
            </a:r>
            <a:r>
              <a:rPr lang="en-GB" sz="1050" dirty="0">
                <a:ea typeface="Linux Libertine G" pitchFamily="2" charset="0"/>
                <a:cs typeface="Linux Libertine G" pitchFamily="2" charset="0"/>
              </a:rPr>
              <a:t>-R BT.709)</a:t>
            </a:r>
          </a:p>
        </p:txBody>
      </p:sp>
      <p:pic>
        <p:nvPicPr>
          <p:cNvPr id="18" name="Logo2011" descr="ERI_UF_rgb"/>
          <p:cNvPicPr>
            <a:picLocks noChangeArrowheads="1"/>
          </p:cNvPicPr>
          <p:nvPr/>
        </p:nvPicPr>
        <p:blipFill>
          <a:blip r:embed="rId7" cstate="print"/>
          <a:srcRect/>
          <a:stretch>
            <a:fillRect/>
          </a:stretch>
        </p:blipFill>
        <p:spPr bwMode="auto">
          <a:xfrm>
            <a:off x="7971362" y="324000"/>
            <a:ext cx="770334" cy="675085"/>
          </a:xfrm>
          <a:prstGeom prst="rect">
            <a:avLst/>
          </a:prstGeom>
          <a:noFill/>
        </p:spPr>
      </p:pic>
    </p:spTree>
    <p:extLst>
      <p:ext uri="{BB962C8B-B14F-4D97-AF65-F5344CB8AC3E}">
        <p14:creationId xmlns:p14="http://schemas.microsoft.com/office/powerpoint/2010/main" val="20739940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TotalTime>
  <Words>4113</Words>
  <Application>Microsoft Macintosh PowerPoint</Application>
  <PresentationFormat>On-screen Show (16:9)</PresentationFormat>
  <Paragraphs>734</Paragraphs>
  <Slides>60</Slides>
  <Notes>26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60</vt:i4>
      </vt:variant>
    </vt:vector>
  </HeadingPairs>
  <TitlesOfParts>
    <vt:vector size="75" baseType="lpstr">
      <vt:lpstr>Calibri</vt:lpstr>
      <vt:lpstr>Calibri Light</vt:lpstr>
      <vt:lpstr>Linux Libertine G</vt:lpstr>
      <vt:lpstr>Meiryo UI</vt:lpstr>
      <vt:lpstr>MS Mincho</vt:lpstr>
      <vt:lpstr>MS PGothic</vt:lpstr>
      <vt:lpstr>ＭＳ Ｐゴシック</vt:lpstr>
      <vt:lpstr>ProximaNova-Regular</vt:lpstr>
      <vt:lpstr>Sky Text</vt:lpstr>
      <vt:lpstr>Sky Text Medium</vt:lpstr>
      <vt:lpstr>Times New Roman</vt:lpstr>
      <vt:lpstr>Wingdings</vt:lpstr>
      <vt:lpstr>Yu Gothic</vt:lpstr>
      <vt:lpstr>Arial</vt:lpstr>
      <vt:lpstr>Office Theme</vt:lpstr>
      <vt:lpstr>PowerPoint Presentation</vt:lpstr>
      <vt:lpstr>PowerPoint Presentation</vt:lpstr>
      <vt:lpstr>UHD HDR Session Agenda</vt:lpstr>
      <vt:lpstr>Ultra HD Forum Progress </vt:lpstr>
      <vt:lpstr>What is coming Next ? </vt:lpstr>
      <vt:lpstr>UHD HDR Session Agenda</vt:lpstr>
      <vt:lpstr>High Dynamic Range Methods</vt:lpstr>
      <vt:lpstr>HDR System = HDR + WCG +  Higher Bit Depth</vt:lpstr>
      <vt:lpstr>Television = tele + vision  From camera to display</vt:lpstr>
      <vt:lpstr>HDR Transfer Functions</vt:lpstr>
      <vt:lpstr>Ultra HD Forum Guidelines  Phase A: PQ10, HDR10, HLG10</vt:lpstr>
      <vt:lpstr>Static Container Mapping of HDR to SDR</vt:lpstr>
      <vt:lpstr>Ultra HD Forum Guidelines  for Consideration in Phase B</vt:lpstr>
      <vt:lpstr>Dynamic Content Mapping From HDR to SDR</vt:lpstr>
      <vt:lpstr>Per Frame: Min, Mean, Max</vt:lpstr>
      <vt:lpstr>UHD HDR Session Agenda</vt:lpstr>
      <vt:lpstr>PowerPoint Presentation</vt:lpstr>
      <vt:lpstr>PowerPoint Presentation</vt:lpstr>
      <vt:lpstr>PowerPoint Presentation</vt:lpstr>
      <vt:lpstr>PowerPoint Presentation</vt:lpstr>
      <vt:lpstr>PowerPoint Presentation</vt:lpstr>
      <vt:lpstr>TPT and MPB Receives EM</vt:lpstr>
      <vt:lpstr>SES Streams EM into SCTE</vt:lpstr>
      <vt:lpstr>Ultra HD Forum Booth Layout – N1131FP</vt:lpstr>
      <vt:lpstr>Companies contributing to demos</vt:lpstr>
      <vt:lpstr>Booth Sponsors</vt:lpstr>
      <vt:lpstr>Pod 1 Live HDR</vt:lpstr>
      <vt:lpstr>Pod 2 Mixing HDR and SDR formats and the quality of UHD HDR</vt:lpstr>
      <vt:lpstr>Pod 2 continued</vt:lpstr>
      <vt:lpstr>Pod 2 continued</vt:lpstr>
      <vt:lpstr>Pod 2 continued</vt:lpstr>
      <vt:lpstr>Pod 3 - Dynamic Metadata – Future</vt:lpstr>
      <vt:lpstr>Pod 4 - HDR &amp; SDR Improvements – Future</vt:lpstr>
      <vt:lpstr>Pod 4 - continued</vt:lpstr>
      <vt:lpstr>Pod 5 - High Frame Rate Video - Future</vt:lpstr>
      <vt:lpstr>UHD HDR Session Agenda</vt:lpstr>
      <vt:lpstr>- HLG broadcasting will expand in Japan-</vt:lpstr>
      <vt:lpstr>PowerPoint Presentation</vt:lpstr>
      <vt:lpstr>Panel</vt:lpstr>
      <vt:lpstr>UHD HDR Session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UHD HDR Session Agenda</vt:lpstr>
      <vt:lpstr>Toward UHD 2020</vt:lpstr>
      <vt:lpstr>Don’t expect much from UHD discs</vt:lpstr>
      <vt:lpstr>The immediate future of UHD is streaming</vt:lpstr>
      <vt:lpstr>Streaming UHD reach</vt:lpstr>
      <vt:lpstr>UHD TV sales going great</vt:lpstr>
      <vt:lpstr>Will the UHD content be there to stream?</vt:lpstr>
      <vt:lpstr>UHD use in 2020</vt:lpstr>
      <vt:lpstr>Thank You</vt:lpstr>
      <vt:lpstr>UHD HDR Session Agenda</vt:lpstr>
      <vt:lpstr>Thank You</vt:lpstr>
    </vt:vector>
  </TitlesOfParts>
  <Company>National Trade Show Productions</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Sutherland</dc:creator>
  <cp:lastModifiedBy>Ben Schwarz</cp:lastModifiedBy>
  <cp:revision>35</cp:revision>
  <dcterms:created xsi:type="dcterms:W3CDTF">2016-09-29T14:08:23Z</dcterms:created>
  <dcterms:modified xsi:type="dcterms:W3CDTF">2017-04-22T20:08:37Z</dcterms:modified>
</cp:coreProperties>
</file>